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43"/>
  </p:notesMasterIdLst>
  <p:handoutMasterIdLst>
    <p:handoutMasterId r:id="rId44"/>
  </p:handoutMasterIdLst>
  <p:sldIdLst>
    <p:sldId id="256" r:id="rId2"/>
    <p:sldId id="718" r:id="rId3"/>
    <p:sldId id="730" r:id="rId4"/>
    <p:sldId id="720" r:id="rId5"/>
    <p:sldId id="306" r:id="rId6"/>
    <p:sldId id="721" r:id="rId7"/>
    <p:sldId id="365" r:id="rId8"/>
    <p:sldId id="418" r:id="rId9"/>
    <p:sldId id="419" r:id="rId10"/>
    <p:sldId id="350" r:id="rId11"/>
    <p:sldId id="295" r:id="rId12"/>
    <p:sldId id="352" r:id="rId13"/>
    <p:sldId id="468" r:id="rId14"/>
    <p:sldId id="469" r:id="rId15"/>
    <p:sldId id="731" r:id="rId16"/>
    <p:sldId id="450" r:id="rId17"/>
    <p:sldId id="461" r:id="rId18"/>
    <p:sldId id="464" r:id="rId19"/>
    <p:sldId id="349" r:id="rId20"/>
    <p:sldId id="465" r:id="rId21"/>
    <p:sldId id="732" r:id="rId22"/>
    <p:sldId id="466" r:id="rId23"/>
    <p:sldId id="467" r:id="rId24"/>
    <p:sldId id="733" r:id="rId25"/>
    <p:sldId id="729" r:id="rId26"/>
    <p:sldId id="472" r:id="rId27"/>
    <p:sldId id="473" r:id="rId28"/>
    <p:sldId id="475" r:id="rId29"/>
    <p:sldId id="598" r:id="rId30"/>
    <p:sldId id="673" r:id="rId31"/>
    <p:sldId id="599" r:id="rId32"/>
    <p:sldId id="516" r:id="rId33"/>
    <p:sldId id="674" r:id="rId34"/>
    <p:sldId id="717" r:id="rId35"/>
    <p:sldId id="257" r:id="rId36"/>
    <p:sldId id="285" r:id="rId37"/>
    <p:sldId id="734" r:id="rId38"/>
    <p:sldId id="735" r:id="rId39"/>
    <p:sldId id="737" r:id="rId40"/>
    <p:sldId id="736" r:id="rId41"/>
    <p:sldId id="72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E8B75-EE15-41FA-99CE-E4727FE45598}">
          <p14:sldIdLst>
            <p14:sldId id="256"/>
            <p14:sldId id="718"/>
            <p14:sldId id="730"/>
            <p14:sldId id="720"/>
            <p14:sldId id="306"/>
            <p14:sldId id="721"/>
            <p14:sldId id="365"/>
            <p14:sldId id="418"/>
            <p14:sldId id="419"/>
            <p14:sldId id="350"/>
            <p14:sldId id="295"/>
            <p14:sldId id="352"/>
            <p14:sldId id="468"/>
            <p14:sldId id="469"/>
            <p14:sldId id="731"/>
            <p14:sldId id="450"/>
            <p14:sldId id="461"/>
            <p14:sldId id="464"/>
            <p14:sldId id="349"/>
            <p14:sldId id="465"/>
            <p14:sldId id="732"/>
            <p14:sldId id="466"/>
            <p14:sldId id="467"/>
            <p14:sldId id="733"/>
            <p14:sldId id="729"/>
            <p14:sldId id="472"/>
            <p14:sldId id="473"/>
            <p14:sldId id="475"/>
            <p14:sldId id="598"/>
            <p14:sldId id="673"/>
            <p14:sldId id="599"/>
            <p14:sldId id="516"/>
            <p14:sldId id="674"/>
            <p14:sldId id="717"/>
            <p14:sldId id="257"/>
            <p14:sldId id="285"/>
            <p14:sldId id="734"/>
            <p14:sldId id="735"/>
            <p14:sldId id="737"/>
            <p14:sldId id="736"/>
            <p14:sldId id="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535"/>
    <a:srgbClr val="004494"/>
    <a:srgbClr val="136E9D"/>
    <a:srgbClr val="AE1C46"/>
    <a:srgbClr val="A90233"/>
    <a:srgbClr val="3333CC"/>
    <a:srgbClr val="58595B"/>
    <a:srgbClr val="00AFAA"/>
    <a:srgbClr val="009E83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F9B22-671E-45DE-89F2-275D94956BFD}" v="5" dt="2020-09-04T04:28:15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027" autoAdjust="0"/>
  </p:normalViewPr>
  <p:slideViewPr>
    <p:cSldViewPr>
      <p:cViewPr varScale="1">
        <p:scale>
          <a:sx n="77" d="100"/>
          <a:sy n="77" d="100"/>
        </p:scale>
        <p:origin x="1320" y="96"/>
      </p:cViewPr>
      <p:guideLst>
        <p:guide orient="horz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ás Lőrincz" userId="9d7c035679db0f31" providerId="LiveId" clId="{6D7F9B22-671E-45DE-89F2-275D94956BFD}"/>
    <pc:docChg chg="custSel addSld delSld modSld sldOrd modSection">
      <pc:chgData name="András Lőrincz" userId="9d7c035679db0f31" providerId="LiveId" clId="{6D7F9B22-671E-45DE-89F2-275D94956BFD}" dt="2020-09-04T04:29:18.424" v="154" actId="113"/>
      <pc:docMkLst>
        <pc:docMk/>
      </pc:docMkLst>
      <pc:sldChg chg="del">
        <pc:chgData name="András Lőrincz" userId="9d7c035679db0f31" providerId="LiveId" clId="{6D7F9B22-671E-45DE-89F2-275D94956BFD}" dt="2020-09-04T04:25:05.963" v="1" actId="47"/>
        <pc:sldMkLst>
          <pc:docMk/>
          <pc:sldMk cId="4061420895" sldId="305"/>
        </pc:sldMkLst>
      </pc:sldChg>
      <pc:sldChg chg="del ord">
        <pc:chgData name="András Lőrincz" userId="9d7c035679db0f31" providerId="LiveId" clId="{6D7F9B22-671E-45DE-89F2-275D94956BFD}" dt="2020-09-04T04:26:56.744" v="5" actId="47"/>
        <pc:sldMkLst>
          <pc:docMk/>
          <pc:sldMk cId="2031836264" sldId="726"/>
        </pc:sldMkLst>
      </pc:sldChg>
      <pc:sldChg chg="del ord">
        <pc:chgData name="András Lőrincz" userId="9d7c035679db0f31" providerId="LiveId" clId="{6D7F9B22-671E-45DE-89F2-275D94956BFD}" dt="2020-09-04T04:26:59.163" v="6" actId="47"/>
        <pc:sldMkLst>
          <pc:docMk/>
          <pc:sldMk cId="3052830197" sldId="727"/>
        </pc:sldMkLst>
      </pc:sldChg>
      <pc:sldChg chg="modSp add mod">
        <pc:chgData name="András Lőrincz" userId="9d7c035679db0f31" providerId="LiveId" clId="{6D7F9B22-671E-45DE-89F2-275D94956BFD}" dt="2020-09-04T04:29:18.424" v="154" actId="113"/>
        <pc:sldMkLst>
          <pc:docMk/>
          <pc:sldMk cId="1284808110" sldId="728"/>
        </pc:sldMkLst>
        <pc:spChg chg="mod">
          <ac:chgData name="András Lőrincz" userId="9d7c035679db0f31" providerId="LiveId" clId="{6D7F9B22-671E-45DE-89F2-275D94956BFD}" dt="2020-09-04T04:27:22.989" v="28" actId="20577"/>
          <ac:spMkLst>
            <pc:docMk/>
            <pc:sldMk cId="1284808110" sldId="728"/>
            <ac:spMk id="2" creationId="{EF323BDE-D819-450B-81FE-C606E9A153D8}"/>
          </ac:spMkLst>
        </pc:spChg>
        <pc:spChg chg="mod">
          <ac:chgData name="András Lőrincz" userId="9d7c035679db0f31" providerId="LiveId" clId="{6D7F9B22-671E-45DE-89F2-275D94956BFD}" dt="2020-09-04T04:29:18.424" v="154" actId="113"/>
          <ac:spMkLst>
            <pc:docMk/>
            <pc:sldMk cId="1284808110" sldId="728"/>
            <ac:spMk id="3" creationId="{25DE5201-5DAA-4DF2-BB61-DA37CC9B0873}"/>
          </ac:spMkLst>
        </pc:spChg>
      </pc:sldChg>
      <pc:sldChg chg="add setBg">
        <pc:chgData name="András Lőrincz" userId="9d7c035679db0f31" providerId="LiveId" clId="{6D7F9B22-671E-45DE-89F2-275D94956BFD}" dt="2020-09-04T04:25:02.779" v="0"/>
        <pc:sldMkLst>
          <pc:docMk/>
          <pc:sldMk cId="4224894535" sldId="734"/>
        </pc:sldMkLst>
      </pc:sldChg>
      <pc:sldChg chg="add">
        <pc:chgData name="András Lőrincz" userId="9d7c035679db0f31" providerId="LiveId" clId="{6D7F9B22-671E-45DE-89F2-275D94956BFD}" dt="2020-09-04T04:26:28.936" v="4"/>
        <pc:sldMkLst>
          <pc:docMk/>
          <pc:sldMk cId="4064590301" sldId="735"/>
        </pc:sldMkLst>
      </pc:sldChg>
      <pc:sldChg chg="add">
        <pc:chgData name="András Lőrincz" userId="9d7c035679db0f31" providerId="LiveId" clId="{6D7F9B22-671E-45DE-89F2-275D94956BFD}" dt="2020-09-04T04:26:28.936" v="4"/>
        <pc:sldMkLst>
          <pc:docMk/>
          <pc:sldMk cId="3964934641" sldId="73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c0bc2fb7e11fb7dd/myPresentations/GirlTech_Alicante_Oct2018/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Active Users (billion)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01A-47C8-8CBD-91D2931F363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01A-47C8-8CBD-91D2931F363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01A-47C8-8CBD-91D2931F363D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01A-47C8-8CBD-91D2931F363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01A-47C8-8CBD-91D2931F363D}"/>
              </c:ext>
            </c:extLst>
          </c:dPt>
          <c:dPt>
            <c:idx val="6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01A-47C8-8CBD-91D2931F363D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01A-47C8-8CBD-91D2931F363D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01A-47C8-8CBD-91D2931F363D}"/>
              </c:ext>
            </c:extLst>
          </c:dPt>
          <c:dPt>
            <c:idx val="9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01A-47C8-8CBD-91D2931F363D}"/>
              </c:ext>
            </c:extLst>
          </c:dPt>
          <c:dPt>
            <c:idx val="1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001A-47C8-8CBD-91D2931F363D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001A-47C8-8CBD-91D2931F363D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001A-47C8-8CBD-91D2931F363D}"/>
              </c:ext>
            </c:extLst>
          </c:dPt>
          <c:dPt>
            <c:idx val="13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001A-47C8-8CBD-91D2931F363D}"/>
              </c:ext>
            </c:extLst>
          </c:dPt>
          <c:cat>
            <c:strRef>
              <c:f>Sheet1!$A$2:$A$15</c:f>
              <c:strCache>
                <c:ptCount val="14"/>
                <c:pt idx="0">
                  <c:v>Facebook</c:v>
                </c:pt>
                <c:pt idx="1">
                  <c:v>WhatsApp</c:v>
                </c:pt>
                <c:pt idx="2">
                  <c:v>China</c:v>
                </c:pt>
                <c:pt idx="3">
                  <c:v>India </c:v>
                </c:pt>
                <c:pt idx="4">
                  <c:v>Instagram </c:v>
                </c:pt>
                <c:pt idx="5">
                  <c:v>Twitter</c:v>
                </c:pt>
                <c:pt idx="6">
                  <c:v>USA </c:v>
                </c:pt>
                <c:pt idx="7">
                  <c:v>Indonesia</c:v>
                </c:pt>
                <c:pt idx="8">
                  <c:v>LinkedIn</c:v>
                </c:pt>
                <c:pt idx="9">
                  <c:v>Brazil </c:v>
                </c:pt>
                <c:pt idx="10">
                  <c:v>Snapchat</c:v>
                </c:pt>
                <c:pt idx="11">
                  <c:v>Pakistan </c:v>
                </c:pt>
                <c:pt idx="12">
                  <c:v>Nigeria </c:v>
                </c:pt>
                <c:pt idx="13">
                  <c:v>Russia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2.23</c:v>
                </c:pt>
                <c:pt idx="1">
                  <c:v>1.5</c:v>
                </c:pt>
                <c:pt idx="2">
                  <c:v>1.3859999999999999</c:v>
                </c:pt>
                <c:pt idx="3">
                  <c:v>1.34</c:v>
                </c:pt>
                <c:pt idx="4">
                  <c:v>1</c:v>
                </c:pt>
                <c:pt idx="5">
                  <c:v>0.33600000000000002</c:v>
                </c:pt>
                <c:pt idx="6">
                  <c:v>0.32600000000000001</c:v>
                </c:pt>
                <c:pt idx="7">
                  <c:v>0.26400000000000001</c:v>
                </c:pt>
                <c:pt idx="8">
                  <c:v>0.26</c:v>
                </c:pt>
                <c:pt idx="9">
                  <c:v>0.21</c:v>
                </c:pt>
                <c:pt idx="10">
                  <c:v>0.2</c:v>
                </c:pt>
                <c:pt idx="11">
                  <c:v>0.19700000000000001</c:v>
                </c:pt>
                <c:pt idx="12">
                  <c:v>0.19500000000000001</c:v>
                </c:pt>
                <c:pt idx="13">
                  <c:v>0.14399999999999999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01A-47C8-8CBD-91D2931F36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74062808"/>
        <c:axId val="774064776"/>
      </c:barChart>
      <c:catAx>
        <c:axId val="774062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74064776"/>
        <c:crosses val="autoZero"/>
        <c:auto val="1"/>
        <c:lblAlgn val="ctr"/>
        <c:lblOffset val="100"/>
        <c:noMultiLvlLbl val="0"/>
      </c:catAx>
      <c:valAx>
        <c:axId val="77406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74062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68DD1-79CB-4E59-966F-E27256E18564}" type="doc">
      <dgm:prSet loTypeId="urn:microsoft.com/office/officeart/2005/8/layout/bProcess2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8683A3F8-F714-4F40-A6A9-FA5C3B4ABFB8}">
      <dgm:prSet custT="1"/>
      <dgm:spPr/>
      <dgm:t>
        <a:bodyPr/>
        <a:lstStyle/>
        <a:p>
          <a:pPr rtl="0"/>
          <a:r>
            <a:rPr lang="hu-HU" sz="36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endParaRPr lang="hu-HU" sz="36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7C5F0ED-4248-4FD1-958F-6CEBBD9751C3}" type="par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3BC7DD0-204C-4281-B5E0-98A63565DBDA}" type="sib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2A552D2D-6429-49D7-980B-4476DFE21AF6}">
      <dgm:prSet custT="1"/>
      <dgm:spPr/>
      <dgm:t>
        <a:bodyPr/>
        <a:lstStyle/>
        <a:p>
          <a:pPr rtl="0"/>
          <a:r>
            <a:rPr lang="hu-H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13EDF78F-E1FF-43C4-8004-66F24CE9A402}" type="par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C7F300BE-5897-458A-AD86-6A69E34D510D}" type="sib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487D763-1201-476B-BFFE-F23CE8576865}">
      <dgm:prSet custT="1"/>
      <dgm:spPr/>
      <dgm:t>
        <a:bodyPr/>
        <a:lstStyle/>
        <a:p>
          <a:pPr rtl="0"/>
          <a:r>
            <a:rPr lang="hu-HU" sz="3200" b="0" cap="none" spc="0" baseline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</a:p>
      </dgm:t>
    </dgm:pt>
    <dgm:pt modelId="{51153719-BBC6-43CD-90F9-0BE233996068}" type="par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F3C8C1FB-679D-4BE5-A602-353997E8FD3E}" type="sib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F7B0A03-5B17-418A-83CE-BE7D4A38A042}" type="pres">
      <dgm:prSet presAssocID="{B7468DD1-79CB-4E59-966F-E27256E18564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hu-HU"/>
        </a:p>
      </dgm:t>
    </dgm:pt>
    <dgm:pt modelId="{992E5BB9-EE20-4DF8-B00A-C1C583A68293}" type="pres">
      <dgm:prSet presAssocID="{8683A3F8-F714-4F40-A6A9-FA5C3B4ABFB8}" presName="firstNode" presStyleLbl="node1" presStyleIdx="0" presStyleCnt="3" custLinFactNeighborX="-38683" custLinFactNeighborY="3255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320B337-B813-449D-BE5E-A89107F3F745}" type="pres">
      <dgm:prSet presAssocID="{73BC7DD0-204C-4281-B5E0-98A63565DBDA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0C31B3A-494E-468F-8CA7-0AE7F6D43AC2}" type="pres">
      <dgm:prSet presAssocID="{2A552D2D-6429-49D7-980B-4476DFE21AF6}" presName="middleNode" presStyleCnt="0"/>
      <dgm:spPr/>
    </dgm:pt>
    <dgm:pt modelId="{BA74E3B2-E729-4C1C-8536-729B4E84F1C2}" type="pres">
      <dgm:prSet presAssocID="{2A552D2D-6429-49D7-980B-4476DFE21AF6}" presName="padding" presStyleLbl="node1" presStyleIdx="0" presStyleCnt="3"/>
      <dgm:spPr/>
    </dgm:pt>
    <dgm:pt modelId="{91EA8168-2735-402A-8A1F-3F42B7BCE8BE}" type="pres">
      <dgm:prSet presAssocID="{2A552D2D-6429-49D7-980B-4476DFE21AF6}" presName="shape" presStyleLbl="node1" presStyleIdx="1" presStyleCnt="3" custLinFactX="29893" custLinFactNeighborX="100000" custLinFactNeighborY="-91327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14AAAF2-6BFA-4BFE-AFB3-FD17A3DE15FE}" type="pres">
      <dgm:prSet presAssocID="{C7F300BE-5897-458A-AD86-6A69E34D510D}" presName="sibTrans" presStyleLbl="sibTrans2D1" presStyleIdx="1" presStyleCnt="2"/>
      <dgm:spPr/>
      <dgm:t>
        <a:bodyPr/>
        <a:lstStyle/>
        <a:p>
          <a:endParaRPr lang="hu-HU"/>
        </a:p>
      </dgm:t>
    </dgm:pt>
    <dgm:pt modelId="{23FE1B70-F8D3-4044-8672-82CC78D65261}" type="pres">
      <dgm:prSet presAssocID="{B487D763-1201-476B-BFFE-F23CE8576865}" presName="lastNode" presStyleLbl="node1" presStyleIdx="2" presStyleCnt="3" custLinFactNeighborX="58022" custLinFactNeighborY="-1633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CA7259AA-1A8A-4E81-ACC2-F46D4340D80C}" type="presOf" srcId="{C7F300BE-5897-458A-AD86-6A69E34D510D}" destId="{914AAAF2-6BFA-4BFE-AFB3-FD17A3DE15FE}" srcOrd="0" destOrd="0" presId="urn:microsoft.com/office/officeart/2005/8/layout/bProcess2"/>
    <dgm:cxn modelId="{AB37D3B8-8BDD-45B5-94BD-3A0B4531D3E3}" type="presOf" srcId="{B7468DD1-79CB-4E59-966F-E27256E18564}" destId="{BF7B0A03-5B17-418A-83CE-BE7D4A38A042}" srcOrd="0" destOrd="0" presId="urn:microsoft.com/office/officeart/2005/8/layout/bProcess2"/>
    <dgm:cxn modelId="{170B9CE4-AA27-491D-91EE-84A909B02299}" srcId="{B7468DD1-79CB-4E59-966F-E27256E18564}" destId="{B487D763-1201-476B-BFFE-F23CE8576865}" srcOrd="2" destOrd="0" parTransId="{51153719-BBC6-43CD-90F9-0BE233996068}" sibTransId="{F3C8C1FB-679D-4BE5-A602-353997E8FD3E}"/>
    <dgm:cxn modelId="{B81D8C33-8890-4596-BE09-BDF03B0BBB7F}" type="presOf" srcId="{B487D763-1201-476B-BFFE-F23CE8576865}" destId="{23FE1B70-F8D3-4044-8672-82CC78D65261}" srcOrd="0" destOrd="0" presId="urn:microsoft.com/office/officeart/2005/8/layout/bProcess2"/>
    <dgm:cxn modelId="{C4BD99E6-F400-4626-95AC-0EB7ECF5CE73}" srcId="{B7468DD1-79CB-4E59-966F-E27256E18564}" destId="{2A552D2D-6429-49D7-980B-4476DFE21AF6}" srcOrd="1" destOrd="0" parTransId="{13EDF78F-E1FF-43C4-8004-66F24CE9A402}" sibTransId="{C7F300BE-5897-458A-AD86-6A69E34D510D}"/>
    <dgm:cxn modelId="{562AC6BA-F5EC-47E0-BE9D-D122C481DF3E}" type="presOf" srcId="{2A552D2D-6429-49D7-980B-4476DFE21AF6}" destId="{91EA8168-2735-402A-8A1F-3F42B7BCE8BE}" srcOrd="0" destOrd="0" presId="urn:microsoft.com/office/officeart/2005/8/layout/bProcess2"/>
    <dgm:cxn modelId="{2F724435-8FE5-4DFA-8BE8-A292238FA161}" type="presOf" srcId="{8683A3F8-F714-4F40-A6A9-FA5C3B4ABFB8}" destId="{992E5BB9-EE20-4DF8-B00A-C1C583A68293}" srcOrd="0" destOrd="0" presId="urn:microsoft.com/office/officeart/2005/8/layout/bProcess2"/>
    <dgm:cxn modelId="{4ABD918C-484B-4B2F-8FD0-85301125E0C9}" type="presOf" srcId="{73BC7DD0-204C-4281-B5E0-98A63565DBDA}" destId="{7320B337-B813-449D-BE5E-A89107F3F745}" srcOrd="0" destOrd="0" presId="urn:microsoft.com/office/officeart/2005/8/layout/bProcess2"/>
    <dgm:cxn modelId="{ED7F3096-BE29-4CFB-89D1-821E2EA45BBB}" srcId="{B7468DD1-79CB-4E59-966F-E27256E18564}" destId="{8683A3F8-F714-4F40-A6A9-FA5C3B4ABFB8}" srcOrd="0" destOrd="0" parTransId="{77C5F0ED-4248-4FD1-958F-6CEBBD9751C3}" sibTransId="{73BC7DD0-204C-4281-B5E0-98A63565DBDA}"/>
    <dgm:cxn modelId="{DD6A9B4C-C839-4553-BED0-2E232F6324F3}" type="presParOf" srcId="{BF7B0A03-5B17-418A-83CE-BE7D4A38A042}" destId="{992E5BB9-EE20-4DF8-B00A-C1C583A68293}" srcOrd="0" destOrd="0" presId="urn:microsoft.com/office/officeart/2005/8/layout/bProcess2"/>
    <dgm:cxn modelId="{C85C1689-DA30-408F-8976-9CFFFE634AD6}" type="presParOf" srcId="{BF7B0A03-5B17-418A-83CE-BE7D4A38A042}" destId="{7320B337-B813-449D-BE5E-A89107F3F745}" srcOrd="1" destOrd="0" presId="urn:microsoft.com/office/officeart/2005/8/layout/bProcess2"/>
    <dgm:cxn modelId="{5F9A0CF4-BA00-450A-9A17-01EA781C8214}" type="presParOf" srcId="{BF7B0A03-5B17-418A-83CE-BE7D4A38A042}" destId="{70C31B3A-494E-468F-8CA7-0AE7F6D43AC2}" srcOrd="2" destOrd="0" presId="urn:microsoft.com/office/officeart/2005/8/layout/bProcess2"/>
    <dgm:cxn modelId="{0C36F82B-7F97-4163-B2B7-486138148CA5}" type="presParOf" srcId="{70C31B3A-494E-468F-8CA7-0AE7F6D43AC2}" destId="{BA74E3B2-E729-4C1C-8536-729B4E84F1C2}" srcOrd="0" destOrd="0" presId="urn:microsoft.com/office/officeart/2005/8/layout/bProcess2"/>
    <dgm:cxn modelId="{706CDA23-3EDF-4FA0-B923-012A1C265CB8}" type="presParOf" srcId="{70C31B3A-494E-468F-8CA7-0AE7F6D43AC2}" destId="{91EA8168-2735-402A-8A1F-3F42B7BCE8BE}" srcOrd="1" destOrd="0" presId="urn:microsoft.com/office/officeart/2005/8/layout/bProcess2"/>
    <dgm:cxn modelId="{6AAAB473-2E01-4E24-BB52-90D1AC0DDFAE}" type="presParOf" srcId="{BF7B0A03-5B17-418A-83CE-BE7D4A38A042}" destId="{914AAAF2-6BFA-4BFE-AFB3-FD17A3DE15FE}" srcOrd="3" destOrd="0" presId="urn:microsoft.com/office/officeart/2005/8/layout/bProcess2"/>
    <dgm:cxn modelId="{407F46AC-05ED-4BFD-9A2B-AA181FCE192F}" type="presParOf" srcId="{BF7B0A03-5B17-418A-83CE-BE7D4A38A042}" destId="{23FE1B70-F8D3-4044-8672-82CC78D65261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5BB9-EE20-4DF8-B00A-C1C583A68293}">
      <dsp:nvSpPr>
        <dsp:cNvPr id="0" name=""/>
        <dsp:cNvSpPr/>
      </dsp:nvSpPr>
      <dsp:spPr>
        <a:xfrm>
          <a:off x="702081" y="756089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6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endParaRPr lang="hu-HU" sz="36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1041901" y="1095909"/>
        <a:ext cx="1640799" cy="1640799"/>
      </dsp:txXfrm>
    </dsp:sp>
    <dsp:sp modelId="{7320B337-B813-449D-BE5E-A89107F3F745}">
      <dsp:nvSpPr>
        <dsp:cNvPr id="0" name=""/>
        <dsp:cNvSpPr/>
      </dsp:nvSpPr>
      <dsp:spPr>
        <a:xfrm rot="6500193">
          <a:off x="3108783" y="2181392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A8168-2735-402A-8A1F-3F42B7BCE8BE}">
      <dsp:nvSpPr>
        <dsp:cNvPr id="0" name=""/>
        <dsp:cNvSpPr/>
      </dsp:nvSpPr>
      <dsp:spPr>
        <a:xfrm>
          <a:off x="3996446" y="2106234"/>
          <a:ext cx="1547733" cy="15477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4223106" y="2332894"/>
        <a:ext cx="1094413" cy="1094413"/>
      </dsp:txXfrm>
    </dsp:sp>
    <dsp:sp modelId="{914AAAF2-6BFA-4BFE-AFB3-FD17A3DE15FE}">
      <dsp:nvSpPr>
        <dsp:cNvPr id="0" name=""/>
        <dsp:cNvSpPr/>
      </dsp:nvSpPr>
      <dsp:spPr>
        <a:xfrm rot="6609972">
          <a:off x="5606232" y="3053616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E1B70-F8D3-4044-8672-82CC78D65261}">
      <dsp:nvSpPr>
        <dsp:cNvPr id="0" name=""/>
        <dsp:cNvSpPr/>
      </dsp:nvSpPr>
      <dsp:spPr>
        <a:xfrm>
          <a:off x="6426721" y="2754312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0" kern="1200" cap="none" spc="0" baseline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</a:p>
      </dsp:txBody>
      <dsp:txXfrm>
        <a:off x="6766541" y="3094132"/>
        <a:ext cx="1640799" cy="1640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8D6F-A0C0-46C0-A295-D3723D5EA4A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AC1F-13D3-43CD-A146-021F1C359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99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B6E7B-3576-4970-B1A2-88C1ABE177BE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92C1D-2BFA-4AF9-ACBF-EB79A88E7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5C11E-540C-488B-B718-84796C0B45F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6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5C11E-540C-488B-B718-84796C0B45F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457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00952-37B2-4062-B6DE-13CAA4DD239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6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0001" y="4149080"/>
            <a:ext cx="3528392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51920" y="6131808"/>
            <a:ext cx="4824536" cy="36004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9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 lvl="0"/>
            <a:r>
              <a:rPr lang="en-GB" dirty="0"/>
              <a:t>Speaker | Location | Date</a:t>
            </a:r>
          </a:p>
        </p:txBody>
      </p:sp>
    </p:spTree>
    <p:extLst>
      <p:ext uri="{BB962C8B-B14F-4D97-AF65-F5344CB8AC3E}">
        <p14:creationId xmlns:p14="http://schemas.microsoft.com/office/powerpoint/2010/main" val="23684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97624" y="6467128"/>
            <a:ext cx="28565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675" smtClean="0">
                <a:solidFill>
                  <a:schemeClr val="bg1"/>
                </a:solidFill>
                <a:latin typeface="Titillium" pitchFamily="50" charset="0"/>
              </a:rPr>
              <a:t>‹#›</a:t>
            </a:fld>
            <a:endParaRPr lang="en-GB" sz="675" dirty="0">
              <a:solidFill>
                <a:schemeClr val="bg1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8" y="404671"/>
            <a:ext cx="6426713" cy="47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8" y="1196976"/>
            <a:ext cx="6426713" cy="4491024"/>
          </a:xfrm>
          <a:prstGeom prst="rect">
            <a:avLst/>
          </a:prstGeom>
        </p:spPr>
        <p:txBody>
          <a:bodyPr/>
          <a:lstStyle>
            <a:lvl1pPr marL="0" indent="-134997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485988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1500"/>
            </a:lvl2pPr>
            <a:lvl3pPr indent="-134997">
              <a:lnSpc>
                <a:spcPct val="113000"/>
              </a:lnSpc>
              <a:buClr>
                <a:schemeClr val="tx2"/>
              </a:buClr>
              <a:defRPr sz="1500" baseline="0"/>
            </a:lvl3pPr>
            <a:lvl4pPr marL="1200120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1500"/>
            </a:lvl4pPr>
          </a:lstStyle>
          <a:p>
            <a:pPr lvl="0"/>
            <a:r>
              <a:rPr lang="en-GB" sz="1500" dirty="0"/>
              <a:t>Text Here</a:t>
            </a:r>
          </a:p>
          <a:p>
            <a:pPr lvl="1"/>
            <a:r>
              <a:rPr lang="en-GB" sz="15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69730" y="312546"/>
            <a:ext cx="7804547" cy="151804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669730" y="1830593"/>
            <a:ext cx="7804547" cy="44201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4437986" y="6505284"/>
            <a:ext cx="259105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6395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278" y="274638"/>
            <a:ext cx="5930350" cy="1143000"/>
          </a:xfrm>
          <a:prstGeom prst="rect">
            <a:avLst/>
          </a:prstGeom>
        </p:spPr>
        <p:txBody>
          <a:bodyPr/>
          <a:lstStyle/>
          <a:p>
            <a:r>
              <a:rPr lang="hu-H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281" y="1600206"/>
            <a:ext cx="7103165" cy="4525963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hu-HU" dirty="0"/>
              <a:t>Click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text </a:t>
            </a:r>
            <a:r>
              <a:rPr lang="hu-HU" dirty="0" err="1"/>
              <a:t>styles</a:t>
            </a:r>
            <a:endParaRPr lang="hu-HU" dirty="0"/>
          </a:p>
          <a:p>
            <a:pPr lvl="1"/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2"/>
            <a:r>
              <a:rPr lang="hu-HU" dirty="0" err="1"/>
              <a:t>Third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3"/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4"/>
            <a:r>
              <a:rPr lang="hu-HU" dirty="0" err="1"/>
              <a:t>Fifth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9DE5A-74D5-4D1F-BD8A-16CDEB5A26F2}" type="datetimeFigureOut">
              <a:rPr lang="en-US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8D95B-28C8-4FC8-9A5F-9BEE327AB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62F1-F316-4E57-B0EA-E67B71B15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93DA-1B6E-4369-A9F0-52D404C257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zöveg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522" y="274638"/>
            <a:ext cx="5983356" cy="1143000"/>
          </a:xfrm>
          <a:prstGeom prst="rect">
            <a:avLst/>
          </a:prstGeom>
        </p:spPr>
        <p:txBody>
          <a:bodyPr/>
          <a:lstStyle/>
          <a:p>
            <a:r>
              <a:rPr lang="hu-HU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2EC15-EFBD-402C-BEFB-D66D639060BB}" type="datetimeFigureOut">
              <a:rPr lang="en-US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73DFE-6AB9-4A57-9130-485E91EA4E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6B89-2F79-4BA7-A23A-F0B188F0D5B2}" type="datetimeFigureOut">
              <a:rPr lang="hu-HU" smtClean="0"/>
              <a:t>2020. 10. 18.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421C-B488-4AE7-9AB1-C8358B7CD8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11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 txBox="1">
            <a:spLocks/>
          </p:cNvSpPr>
          <p:nvPr userDrawn="1"/>
        </p:nvSpPr>
        <p:spPr>
          <a:xfrm>
            <a:off x="539750" y="47251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sp>
        <p:nvSpPr>
          <p:cNvPr id="9" name="Text Placeholder 11"/>
          <p:cNvSpPr txBox="1">
            <a:spLocks/>
          </p:cNvSpPr>
          <p:nvPr userDrawn="1"/>
        </p:nvSpPr>
        <p:spPr>
          <a:xfrm>
            <a:off x="692151" y="48775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pic>
        <p:nvPicPr>
          <p:cNvPr id="6" name="Kép 5"/>
          <p:cNvPicPr>
            <a:picLocks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7849"/>
            <a:ext cx="1080000" cy="1080000"/>
          </a:xfrm>
          <a:prstGeom prst="rect">
            <a:avLst/>
          </a:prstGeom>
        </p:spPr>
      </p:pic>
      <p:pic>
        <p:nvPicPr>
          <p:cNvPr id="1028" name="Picture 4" descr="Image result for elte informatikai kar cÃ­mer">
            <a:extLst>
              <a:ext uri="{FF2B5EF4-FFF2-40B4-BE49-F238E27FC236}">
                <a16:creationId xmlns:a16="http://schemas.microsoft.com/office/drawing/2014/main" id="{1721A0D4-43B4-4367-80E1-F1680DA39767}"/>
              </a:ext>
            </a:extLst>
          </p:cNvPr>
          <p:cNvPicPr>
            <a:picLocks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046489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32B99D5B-2150-40C4-A420-A85FBB950460}"/>
              </a:ext>
            </a:extLst>
          </p:cNvPr>
          <p:cNvGrpSpPr/>
          <p:nvPr userDrawn="1"/>
        </p:nvGrpSpPr>
        <p:grpSpPr>
          <a:xfrm>
            <a:off x="7956884" y="2126489"/>
            <a:ext cx="1259632" cy="1144013"/>
            <a:chOff x="11094016" y="2060848"/>
            <a:chExt cx="1237152" cy="1008112"/>
          </a:xfrm>
        </p:grpSpPr>
        <p:pic>
          <p:nvPicPr>
            <p:cNvPr id="1030" name="Picture 6" descr="https://www.eitdigital.eu/fileadmin/_processed_/0/3/csm_budapest_landmark_77173e703c.jpg">
              <a:extLst>
                <a:ext uri="{FF2B5EF4-FFF2-40B4-BE49-F238E27FC236}">
                  <a16:creationId xmlns:a16="http://schemas.microsoft.com/office/drawing/2014/main" id="{EA96A06A-9458-4286-9F27-868B87F0108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4016" y="2450660"/>
              <a:ext cx="1080000" cy="61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AAD9B0B0-AFB7-4946-9439-A74D30E28825}"/>
                </a:ext>
              </a:extLst>
            </p:cNvPr>
            <p:cNvSpPr txBox="1"/>
            <p:nvPr userDrawn="1"/>
          </p:nvSpPr>
          <p:spPr>
            <a:xfrm>
              <a:off x="11274896" y="2060848"/>
              <a:ext cx="105627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ELTE </a:t>
              </a:r>
              <a:r>
                <a:rPr lang="hu-HU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Faculty of Informatics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EIT Digital CLC</a:t>
              </a:r>
              <a:endParaRPr lang="hu-HU" sz="525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8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93" r:id="rId2"/>
    <p:sldLayoutId id="2147483794" r:id="rId3"/>
    <p:sldLayoutId id="2147483796" r:id="rId4"/>
    <p:sldLayoutId id="2147483800" r:id="rId5"/>
    <p:sldLayoutId id="2147483801" r:id="rId6"/>
    <p:sldLayoutId id="2147483802" r:id="rId7"/>
    <p:sldLayoutId id="2147483803" r:id="rId8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guardian.com/artanddesign/2015/dec/09/nadia-chomy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commons.wikimedia.org/wiki/File:Mogul_steam_locomotive_icon.svg" TargetMode="External"/><Relationship Id="rId7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hyperlink" Target="https://worldbuilding.stackexchange.com/questions/26818/icon-for-possibly-artificial-intellegence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hyperlink" Target="https://ahmedbesbes.com/understanding-deep-convolutional-neural-networks-with-a-practical-use-case-in-tensorflow-and-keras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gentle-introduction-linear-algebra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texas.edu/~dana/MLClas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entle-introduction-linear-algebra/" TargetMode="External"/><Relationship Id="rId2" Type="http://schemas.openxmlformats.org/officeDocument/2006/relationships/hyperlink" Target="https://www.youtube.com/watch?v=kZwSqZuBMG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linear_algebra_for_machine_learning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1CVxmPXHApPL7zP7IsiraK9iNqDgH-ww/view?usp=sharing" TargetMode="External"/><Relationship Id="rId3" Type="http://schemas.openxmlformats.org/officeDocument/2006/relationships/hyperlink" Target="https://drive.google.com/file/d/1ur3DG-00orKvdH_kI9ixw__1vSlU70fZ/view?usp=sharing" TargetMode="External"/><Relationship Id="rId7" Type="http://schemas.openxmlformats.org/officeDocument/2006/relationships/hyperlink" Target="https://drive.google.com/file/d/1Cpci_22k0d3VRYVfUSzY9vlvXfCy_9NI/view?usp=sharing" TargetMode="External"/><Relationship Id="rId2" Type="http://schemas.openxmlformats.org/officeDocument/2006/relationships/hyperlink" Target="https://drive.google.com/file/d/1Oax0glSVJl8tUhv92L6GtXxP1vwwfcuW/vie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xol_u_AyRapyQ4hA3mDCxdmPqlVD0O-y/view?usp=sharing" TargetMode="External"/><Relationship Id="rId5" Type="http://schemas.openxmlformats.org/officeDocument/2006/relationships/hyperlink" Target="https://drive.google.com/file/d/14b9PTlseUdy_8xjyLQmi8M0mTM744U7G/view?usp=sharing" TargetMode="External"/><Relationship Id="rId10" Type="http://schemas.openxmlformats.org/officeDocument/2006/relationships/hyperlink" Target="https://drive.google.com/file/d/1bGwper1wzF7scFh9gwFgTlHfiNhWF5PB/view?usp=sharing" TargetMode="External"/><Relationship Id="rId4" Type="http://schemas.openxmlformats.org/officeDocument/2006/relationships/hyperlink" Target="https://drive.google.com/file/d/1JBKM8XQgpk1IIjmAUj5mwwF21IF0whoF/view?usp=sharing" TargetMode="External"/><Relationship Id="rId9" Type="http://schemas.openxmlformats.org/officeDocument/2006/relationships/hyperlink" Target="https://drive.google.com/file/d/1gUUHphH9EvOqo5jwff27Mm8LFp4fxchB/view?usp=shar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vin_Minsky" TargetMode="External"/><Relationship Id="rId2" Type="http://schemas.openxmlformats.org/officeDocument/2006/relationships/hyperlink" Target="https://en.wikipedia.org/wiki/Herbert_A._Sim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Progress_in_artificial_intelligence#cite_note-superintelligence-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C85-FA26-4789-B80E-79F13CA1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33400"/>
            <a:ext cx="8071048" cy="2751583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Lecture</a:t>
            </a:r>
            <a:r>
              <a:rPr lang="hu-HU" dirty="0"/>
              <a:t> 1</a:t>
            </a:r>
            <a:br>
              <a:rPr lang="hu-HU" dirty="0"/>
            </a:br>
            <a:r>
              <a:rPr lang="hu-HU" dirty="0"/>
              <a:t>Introduction </a:t>
            </a:r>
            <a:r>
              <a:rPr lang="hu-HU" dirty="0" err="1"/>
              <a:t>to</a:t>
            </a:r>
            <a:r>
              <a:rPr lang="hu-HU" dirty="0"/>
              <a:t> Machine Learning</a:t>
            </a:r>
            <a:br>
              <a:rPr lang="hu-HU" dirty="0"/>
            </a:br>
            <a:r>
              <a:rPr lang="hu-HU" dirty="0" err="1"/>
              <a:t>Fall</a:t>
            </a:r>
            <a:r>
              <a:rPr lang="hu-HU" dirty="0"/>
              <a:t> </a:t>
            </a:r>
            <a:r>
              <a:rPr lang="hu-HU" dirty="0" err="1"/>
              <a:t>Semester</a:t>
            </a:r>
            <a:r>
              <a:rPr lang="hu-HU" dirty="0"/>
              <a:t> 2020-2021</a:t>
            </a:r>
            <a:br>
              <a:rPr lang="hu-HU" dirty="0"/>
            </a:br>
            <a:r>
              <a:rPr lang="hu-HU" b="1" dirty="0">
                <a:highlight>
                  <a:srgbClr val="FFFF00"/>
                </a:highlight>
                <a:sym typeface="Wingdings" panose="05000000000000000000" pitchFamily="2" charset="2"/>
              </a:rPr>
              <a:t> Introduction</a:t>
            </a:r>
            <a:endParaRPr lang="hu-HU" b="1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38F2C-C292-45C6-9935-FE4C2DBA0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András Lőrincz</a:t>
            </a:r>
          </a:p>
          <a:p>
            <a:r>
              <a:rPr lang="hu-HU" dirty="0"/>
              <a:t>Department of Artificial </a:t>
            </a:r>
            <a:r>
              <a:rPr lang="hu-HU" dirty="0" err="1"/>
              <a:t>Intelligence</a:t>
            </a:r>
            <a:endParaRPr lang="hu-HU" dirty="0"/>
          </a:p>
          <a:p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932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2">
            <a:extLst>
              <a:ext uri="{FF2B5EF4-FFF2-40B4-BE49-F238E27FC236}">
                <a16:creationId xmlns:a16="http://schemas.microsoft.com/office/drawing/2014/main" id="{5640A906-CB40-4038-982C-E9CEE48B3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55" y="2085963"/>
            <a:ext cx="3866190" cy="4823740"/>
          </a:xfrm>
          <a:prstGeom prst="rect">
            <a:avLst/>
          </a:prstGeom>
        </p:spPr>
      </p:pic>
      <p:pic>
        <p:nvPicPr>
          <p:cNvPr id="7" name="Kép 3">
            <a:extLst>
              <a:ext uri="{FF2B5EF4-FFF2-40B4-BE49-F238E27FC236}">
                <a16:creationId xmlns:a16="http://schemas.microsoft.com/office/drawing/2014/main" id="{35C2A870-8453-4D42-A4AF-C7DD4316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3" y="1966594"/>
            <a:ext cx="6858000" cy="4526280"/>
          </a:xfrm>
          <a:prstGeom prst="rect">
            <a:avLst/>
          </a:prstGeom>
        </p:spPr>
      </p:pic>
      <p:sp>
        <p:nvSpPr>
          <p:cNvPr id="8" name="Szöveg helye 2">
            <a:extLst>
              <a:ext uri="{FF2B5EF4-FFF2-40B4-BE49-F238E27FC236}">
                <a16:creationId xmlns:a16="http://schemas.microsoft.com/office/drawing/2014/main" id="{82DBE0CD-BE39-4055-87DF-F0A77635604D}"/>
              </a:ext>
            </a:extLst>
          </p:cNvPr>
          <p:cNvSpPr txBox="1">
            <a:spLocks/>
          </p:cNvSpPr>
          <p:nvPr/>
        </p:nvSpPr>
        <p:spPr>
          <a:xfrm>
            <a:off x="4982103" y="2163156"/>
            <a:ext cx="2976699" cy="806483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hu-HU" sz="2100" dirty="0" err="1">
                <a:solidFill>
                  <a:srgbClr val="C00000"/>
                </a:solidFill>
              </a:rPr>
              <a:t>What</a:t>
            </a:r>
            <a:r>
              <a:rPr lang="hu-HU" sz="2100" dirty="0">
                <a:solidFill>
                  <a:srgbClr val="C00000"/>
                </a:solidFill>
              </a:rPr>
              <a:t> is </a:t>
            </a:r>
            <a:r>
              <a:rPr lang="hu-HU" sz="2100" dirty="0" err="1">
                <a:solidFill>
                  <a:srgbClr val="C00000"/>
                </a:solidFill>
              </a:rPr>
              <a:t>this</a:t>
            </a:r>
            <a:r>
              <a:rPr lang="hu-HU" sz="2100" dirty="0">
                <a:solidFill>
                  <a:srgbClr val="C00000"/>
                </a:solidFill>
              </a:rPr>
              <a:t>?</a:t>
            </a:r>
          </a:p>
          <a:p>
            <a:pPr indent="0">
              <a:buNone/>
            </a:pPr>
            <a:r>
              <a:rPr lang="hu-HU" sz="2100" dirty="0" err="1">
                <a:solidFill>
                  <a:srgbClr val="C00000"/>
                </a:solidFill>
              </a:rPr>
              <a:t>Are</a:t>
            </a:r>
            <a:r>
              <a:rPr lang="hu-HU" sz="2100" dirty="0">
                <a:solidFill>
                  <a:srgbClr val="C00000"/>
                </a:solidFill>
              </a:rPr>
              <a:t> </a:t>
            </a:r>
            <a:r>
              <a:rPr lang="hu-HU" sz="2100" dirty="0" err="1">
                <a:solidFill>
                  <a:srgbClr val="C00000"/>
                </a:solidFill>
              </a:rPr>
              <a:t>you</a:t>
            </a:r>
            <a:r>
              <a:rPr lang="hu-HU" sz="2100" dirty="0">
                <a:solidFill>
                  <a:srgbClr val="C00000"/>
                </a:solidFill>
              </a:rPr>
              <a:t> </a:t>
            </a:r>
            <a:r>
              <a:rPr lang="hu-HU" sz="2100" dirty="0" err="1">
                <a:solidFill>
                  <a:srgbClr val="C00000"/>
                </a:solidFill>
              </a:rPr>
              <a:t>sure</a:t>
            </a:r>
            <a:r>
              <a:rPr lang="hu-HU" sz="2100" dirty="0">
                <a:solidFill>
                  <a:srgbClr val="C00000"/>
                </a:solidFill>
              </a:rPr>
              <a:t>?</a:t>
            </a:r>
            <a:endParaRPr lang="en-US" sz="2100" dirty="0">
              <a:solidFill>
                <a:srgbClr val="C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F8CF7B-C922-40A4-90F5-E96963673F42}"/>
              </a:ext>
            </a:extLst>
          </p:cNvPr>
          <p:cNvSpPr txBox="1">
            <a:spLocks/>
          </p:cNvSpPr>
          <p:nvPr/>
        </p:nvSpPr>
        <p:spPr>
          <a:xfrm>
            <a:off x="362744" y="900803"/>
            <a:ext cx="5983356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700" dirty="0" err="1"/>
              <a:t>One</a:t>
            </a:r>
            <a:r>
              <a:rPr lang="hu-HU" sz="2700" dirty="0"/>
              <a:t> of </a:t>
            </a:r>
            <a:r>
              <a:rPr lang="hu-HU" sz="2700" dirty="0" err="1"/>
              <a:t>OUR</a:t>
            </a:r>
            <a:r>
              <a:rPr lang="hu-HU" sz="2700" dirty="0"/>
              <a:t> </a:t>
            </a:r>
            <a:r>
              <a:rPr lang="hu-HU" sz="2700" dirty="0" err="1"/>
              <a:t>ERRORS</a:t>
            </a:r>
            <a:r>
              <a:rPr lang="hu-HU" sz="2700" dirty="0"/>
              <a:t/>
            </a:r>
            <a:br>
              <a:rPr lang="hu-HU" sz="2700" dirty="0"/>
            </a:br>
            <a:r>
              <a:rPr lang="hu-HU" sz="2700" dirty="0"/>
              <a:t>„human”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A7F66-5658-4E14-B81D-D510F070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3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/>
          <p:cNvSpPr/>
          <p:nvPr/>
        </p:nvSpPr>
        <p:spPr>
          <a:xfrm>
            <a:off x="157351" y="0"/>
            <a:ext cx="8855562" cy="648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/>
          <p:cNvSpPr txBox="1"/>
          <p:nvPr/>
        </p:nvSpPr>
        <p:spPr>
          <a:xfrm>
            <a:off x="827584" y="907181"/>
            <a:ext cx="7486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C00000"/>
                </a:solidFill>
              </a:rPr>
              <a:t>(a)                        (b)                         (c)                                 (d)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" y="1356955"/>
            <a:ext cx="8986598" cy="2808312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118381" y="1356955"/>
            <a:ext cx="1872208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églalap 4"/>
          <p:cNvSpPr/>
          <p:nvPr/>
        </p:nvSpPr>
        <p:spPr>
          <a:xfrm>
            <a:off x="4062597" y="1356955"/>
            <a:ext cx="2160240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églalap 5"/>
          <p:cNvSpPr/>
          <p:nvPr/>
        </p:nvSpPr>
        <p:spPr>
          <a:xfrm>
            <a:off x="6294844" y="1356955"/>
            <a:ext cx="2775909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0" t="18565" r="3645" b="1739"/>
          <a:stretch/>
        </p:blipFill>
        <p:spPr>
          <a:xfrm>
            <a:off x="6282037" y="4215740"/>
            <a:ext cx="2789717" cy="2292894"/>
          </a:xfrm>
          <a:prstGeom prst="rect">
            <a:avLst/>
          </a:prstGeom>
        </p:spPr>
      </p:pic>
      <p:sp>
        <p:nvSpPr>
          <p:cNvPr id="13" name="Téglalap 12"/>
          <p:cNvSpPr/>
          <p:nvPr/>
        </p:nvSpPr>
        <p:spPr>
          <a:xfrm>
            <a:off x="6294844" y="4215739"/>
            <a:ext cx="2776910" cy="229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9BC28E3-7558-4742-9128-6289DF0E7CD9}"/>
              </a:ext>
            </a:extLst>
          </p:cNvPr>
          <p:cNvSpPr txBox="1"/>
          <p:nvPr/>
        </p:nvSpPr>
        <p:spPr>
          <a:xfrm>
            <a:off x="827584" y="4521262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C00000"/>
                </a:solidFill>
              </a:rPr>
              <a:t>(a): </a:t>
            </a:r>
            <a:r>
              <a:rPr lang="hu-HU" sz="2000" dirty="0" err="1">
                <a:solidFill>
                  <a:srgbClr val="C00000"/>
                </a:solidFill>
              </a:rPr>
              <a:t>training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example</a:t>
            </a:r>
            <a:endParaRPr lang="hu-HU" sz="2000" dirty="0">
              <a:solidFill>
                <a:srgbClr val="C00000"/>
              </a:solidFill>
            </a:endParaRPr>
          </a:p>
          <a:p>
            <a:r>
              <a:rPr lang="hu-HU" sz="2000" dirty="0">
                <a:solidFill>
                  <a:srgbClr val="C00000"/>
                </a:solidFill>
              </a:rPr>
              <a:t>(b): </a:t>
            </a:r>
            <a:r>
              <a:rPr lang="hu-HU" sz="2000" dirty="0" err="1">
                <a:solidFill>
                  <a:srgbClr val="C00000"/>
                </a:solidFill>
              </a:rPr>
              <a:t>on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road</a:t>
            </a:r>
            <a:endParaRPr lang="hu-HU" sz="2000" dirty="0">
              <a:solidFill>
                <a:srgbClr val="C00000"/>
              </a:solidFill>
            </a:endParaRPr>
          </a:p>
          <a:p>
            <a:r>
              <a:rPr lang="hu-HU" sz="2000" dirty="0">
                <a:solidFill>
                  <a:srgbClr val="C00000"/>
                </a:solidFill>
              </a:rPr>
              <a:t>(c): </a:t>
            </a:r>
            <a:r>
              <a:rPr lang="hu-HU" sz="2000" dirty="0" err="1">
                <a:solidFill>
                  <a:srgbClr val="C00000"/>
                </a:solidFill>
              </a:rPr>
              <a:t>accross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the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road</a:t>
            </a:r>
            <a:r>
              <a:rPr lang="hu-HU" sz="2000" dirty="0">
                <a:solidFill>
                  <a:srgbClr val="C00000"/>
                </a:solidFill>
              </a:rPr>
              <a:t>…</a:t>
            </a:r>
          </a:p>
          <a:p>
            <a:r>
              <a:rPr lang="hu-HU" sz="2000" dirty="0">
                <a:solidFill>
                  <a:srgbClr val="C00000"/>
                </a:solidFill>
              </a:rPr>
              <a:t>(d): </a:t>
            </a:r>
            <a:r>
              <a:rPr lang="hu-HU" sz="2000" dirty="0" err="1">
                <a:solidFill>
                  <a:srgbClr val="C00000"/>
                </a:solidFill>
              </a:rPr>
              <a:t>at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the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office</a:t>
            </a:r>
            <a:r>
              <a:rPr lang="hu-HU" sz="2000" dirty="0">
                <a:solidFill>
                  <a:srgbClr val="C00000"/>
                </a:solidFill>
              </a:rPr>
              <a:t> </a:t>
            </a:r>
            <a:r>
              <a:rPr lang="hu-HU" sz="2000" dirty="0" err="1">
                <a:solidFill>
                  <a:srgbClr val="C00000"/>
                </a:solidFill>
              </a:rPr>
              <a:t>desk</a:t>
            </a:r>
            <a:r>
              <a:rPr lang="hu-HU" sz="20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E91DE478-3C0B-446A-8347-E880BD518A1B}"/>
              </a:ext>
            </a:extLst>
          </p:cNvPr>
          <p:cNvSpPr txBox="1">
            <a:spLocks/>
          </p:cNvSpPr>
          <p:nvPr/>
        </p:nvSpPr>
        <p:spPr>
          <a:xfrm>
            <a:off x="827584" y="87896"/>
            <a:ext cx="8148385" cy="12690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2700" dirty="0"/>
              <a:t>Deep </a:t>
            </a:r>
            <a:r>
              <a:rPr lang="hu-HU" sz="2700" dirty="0" err="1"/>
              <a:t>networks</a:t>
            </a:r>
            <a:r>
              <a:rPr lang="hu-HU" sz="2700" dirty="0"/>
              <a:t> </a:t>
            </a:r>
            <a:r>
              <a:rPr lang="hu-HU" sz="2700" dirty="0" err="1"/>
              <a:t>can</a:t>
            </a:r>
            <a:r>
              <a:rPr lang="hu-HU" sz="2700" dirty="0"/>
              <a:t> </a:t>
            </a:r>
            <a:r>
              <a:rPr lang="hu-HU" sz="2700" dirty="0" err="1"/>
              <a:t>make</a:t>
            </a:r>
            <a:r>
              <a:rPr lang="hu-HU" sz="2700" dirty="0"/>
              <a:t> </a:t>
            </a:r>
            <a:r>
              <a:rPr lang="hu-HU" sz="2700" dirty="0" err="1"/>
              <a:t>similarly</a:t>
            </a:r>
            <a:r>
              <a:rPr lang="hu-HU" sz="2700" dirty="0"/>
              <a:t> </a:t>
            </a:r>
            <a:r>
              <a:rPr lang="hu-HU" sz="2700" dirty="0" err="1"/>
              <a:t>mistakes</a:t>
            </a:r>
            <a:r>
              <a:rPr lang="hu-HU" sz="2700" dirty="0"/>
              <a:t> </a:t>
            </a:r>
            <a:r>
              <a:rPr lang="hu-HU" sz="2700" dirty="0" err="1"/>
              <a:t>to</a:t>
            </a:r>
            <a:r>
              <a:rPr lang="hu-HU" sz="2700" dirty="0"/>
              <a:t> </a:t>
            </a:r>
            <a:r>
              <a:rPr lang="hu-HU" sz="2700" dirty="0" err="1"/>
              <a:t>humans</a:t>
            </a:r>
            <a:r>
              <a:rPr lang="hu-HU" sz="2700" dirty="0"/>
              <a:t>:</a:t>
            </a:r>
          </a:p>
          <a:p>
            <a:pPr algn="l"/>
            <a:r>
              <a:rPr lang="hu-HU" sz="2700" dirty="0"/>
              <a:t> </a:t>
            </a:r>
            <a:r>
              <a:rPr lang="hu-HU" sz="2700" dirty="0">
                <a:sym typeface="Wingdings" panose="05000000000000000000" pitchFamily="2" charset="2"/>
              </a:rPr>
              <a:t> </a:t>
            </a:r>
            <a:r>
              <a:rPr lang="hu-HU" sz="2700" dirty="0" err="1">
                <a:sym typeface="Wingdings" panose="05000000000000000000" pitchFamily="2" charset="2"/>
              </a:rPr>
              <a:t>E</a:t>
            </a:r>
            <a:r>
              <a:rPr lang="hu-HU" sz="2700" dirty="0" err="1"/>
              <a:t>nvironment</a:t>
            </a:r>
            <a:r>
              <a:rPr lang="hu-HU" sz="2700" dirty="0"/>
              <a:t> </a:t>
            </a:r>
            <a:r>
              <a:rPr lang="hu-HU" sz="2700" dirty="0" err="1"/>
              <a:t>may</a:t>
            </a:r>
            <a:r>
              <a:rPr lang="hu-HU" sz="2700" dirty="0"/>
              <a:t> </a:t>
            </a:r>
            <a:r>
              <a:rPr lang="hu-HU" sz="2700" dirty="0" err="1"/>
              <a:t>change</a:t>
            </a:r>
            <a:r>
              <a:rPr lang="hu-HU" sz="2700" dirty="0"/>
              <a:t> </a:t>
            </a:r>
            <a:r>
              <a:rPr lang="hu-HU" sz="2700" dirty="0" err="1"/>
              <a:t>classification</a:t>
            </a:r>
            <a:r>
              <a:rPr lang="hu-HU" sz="2700" dirty="0"/>
              <a:t>.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FEF6FCB-89F5-4261-8E63-D98810DCC61E}"/>
              </a:ext>
            </a:extLst>
          </p:cNvPr>
          <p:cNvSpPr txBox="1"/>
          <p:nvPr/>
        </p:nvSpPr>
        <p:spPr>
          <a:xfrm>
            <a:off x="1187624" y="5909210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004494"/>
                </a:solidFill>
              </a:rPr>
              <a:t>There</a:t>
            </a:r>
            <a:r>
              <a:rPr lang="hu-HU" sz="2000" b="1" dirty="0">
                <a:solidFill>
                  <a:srgbClr val="004494"/>
                </a:solidFill>
              </a:rPr>
              <a:t> is a </a:t>
            </a:r>
            <a:r>
              <a:rPr lang="hu-HU" sz="2000" b="1" dirty="0" err="1">
                <a:solidFill>
                  <a:srgbClr val="004494"/>
                </a:solidFill>
              </a:rPr>
              <a:t>need</a:t>
            </a:r>
            <a:r>
              <a:rPr lang="hu-HU" sz="2000" b="1" dirty="0">
                <a:solidFill>
                  <a:srgbClr val="004494"/>
                </a:solidFill>
              </a:rPr>
              <a:t> </a:t>
            </a:r>
            <a:r>
              <a:rPr lang="hu-HU" sz="2000" b="1" dirty="0" err="1">
                <a:solidFill>
                  <a:srgbClr val="004494"/>
                </a:solidFill>
              </a:rPr>
              <a:t>for</a:t>
            </a:r>
            <a:r>
              <a:rPr lang="hu-HU" sz="2000" b="1" dirty="0">
                <a:solidFill>
                  <a:srgbClr val="004494"/>
                </a:solidFill>
              </a:rPr>
              <a:t> </a:t>
            </a:r>
            <a:r>
              <a:rPr lang="hu-HU" sz="2000" b="1" dirty="0" err="1">
                <a:solidFill>
                  <a:srgbClr val="004494"/>
                </a:solidFill>
              </a:rPr>
              <a:t>eXplainable</a:t>
            </a:r>
            <a:r>
              <a:rPr lang="hu-HU" sz="2000" b="1" dirty="0">
                <a:solidFill>
                  <a:srgbClr val="004494"/>
                </a:solidFill>
              </a:rPr>
              <a:t> AI (XAI)</a:t>
            </a: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697CF7AE-280E-4548-AAB8-92EA11BBFDA6}"/>
              </a:ext>
            </a:extLst>
          </p:cNvPr>
          <p:cNvSpPr txBox="1">
            <a:spLocks/>
          </p:cNvSpPr>
          <p:nvPr/>
        </p:nvSpPr>
        <p:spPr>
          <a:xfrm>
            <a:off x="2486566" y="2029717"/>
            <a:ext cx="3465053" cy="1021517"/>
          </a:xfrm>
          <a:prstGeom prst="rect">
            <a:avLst/>
          </a:prstGeom>
          <a:solidFill>
            <a:schemeClr val="accent1"/>
          </a:solidFill>
          <a:ln w="28575">
            <a:solidFill>
              <a:srgbClr val="AA0535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700" dirty="0" err="1"/>
              <a:t>BUT</a:t>
            </a:r>
            <a:r>
              <a:rPr lang="hu-HU" sz="2700" dirty="0"/>
              <a:t>: </a:t>
            </a:r>
            <a:r>
              <a:rPr lang="hu-HU" sz="2700" dirty="0" err="1"/>
              <a:t>this</a:t>
            </a:r>
            <a:r>
              <a:rPr lang="hu-HU" sz="2700" dirty="0"/>
              <a:t> </a:t>
            </a:r>
            <a:r>
              <a:rPr lang="hu-HU" sz="2700" dirty="0" err="1"/>
              <a:t>was</a:t>
            </a:r>
            <a:r>
              <a:rPr lang="hu-HU" sz="2700" dirty="0"/>
              <a:t> a </a:t>
            </a:r>
            <a:r>
              <a:rPr lang="hu-HU" sz="2700" dirty="0" err="1"/>
              <a:t>horse</a:t>
            </a:r>
            <a:r>
              <a:rPr lang="hu-HU" sz="2700" dirty="0"/>
              <a:t>...</a:t>
            </a:r>
          </a:p>
          <a:p>
            <a:r>
              <a:rPr lang="hu-HU" sz="2700" dirty="0" err="1"/>
              <a:t>How</a:t>
            </a:r>
            <a:r>
              <a:rPr lang="hu-HU" sz="2700" dirty="0"/>
              <a:t> </a:t>
            </a:r>
            <a:r>
              <a:rPr lang="hu-HU" sz="2700" dirty="0" err="1"/>
              <a:t>do</a:t>
            </a:r>
            <a:r>
              <a:rPr lang="hu-HU" sz="2700" dirty="0"/>
              <a:t> </a:t>
            </a:r>
            <a:r>
              <a:rPr lang="hu-HU" sz="2700" dirty="0" err="1"/>
              <a:t>you</a:t>
            </a:r>
            <a:r>
              <a:rPr lang="hu-HU" sz="2700" dirty="0"/>
              <a:t> </a:t>
            </a:r>
            <a:r>
              <a:rPr lang="hu-HU" sz="2700" dirty="0" err="1"/>
              <a:t>know</a:t>
            </a:r>
            <a:r>
              <a:rPr lang="hu-HU" sz="2700" dirty="0"/>
              <a:t>?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488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15" grpId="0"/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2B27-1182-41B9-9ED6-8EC97728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Image result for chessboard illusion gif">
            <a:extLst>
              <a:ext uri="{FF2B5EF4-FFF2-40B4-BE49-F238E27FC236}">
                <a16:creationId xmlns:a16="http://schemas.microsoft.com/office/drawing/2014/main" id="{4937D534-44B6-4ABA-938B-4581A385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37"/>
            <a:ext cx="8866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3">
            <a:extLst>
              <a:ext uri="{FF2B5EF4-FFF2-40B4-BE49-F238E27FC236}">
                <a16:creationId xmlns:a16="http://schemas.microsoft.com/office/drawing/2014/main" id="{7084818A-0518-4D44-95B3-2C31FD44223B}"/>
              </a:ext>
            </a:extLst>
          </p:cNvPr>
          <p:cNvSpPr/>
          <p:nvPr/>
        </p:nvSpPr>
        <p:spPr>
          <a:xfrm>
            <a:off x="4217863" y="2722176"/>
            <a:ext cx="648072" cy="1080120"/>
          </a:xfrm>
          <a:prstGeom prst="rect">
            <a:avLst/>
          </a:prstGeom>
          <a:solidFill>
            <a:srgbClr val="787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9A0E42-E367-4D39-B270-C7D78709504F}"/>
              </a:ext>
            </a:extLst>
          </p:cNvPr>
          <p:cNvSpPr txBox="1">
            <a:spLocks/>
          </p:cNvSpPr>
          <p:nvPr/>
        </p:nvSpPr>
        <p:spPr>
          <a:xfrm>
            <a:off x="362744" y="900803"/>
            <a:ext cx="5983356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700" dirty="0" err="1"/>
              <a:t>another</a:t>
            </a:r>
            <a:r>
              <a:rPr lang="hu-HU" sz="2700" dirty="0"/>
              <a:t> </a:t>
            </a:r>
          </a:p>
          <a:p>
            <a:r>
              <a:rPr lang="hu-HU" sz="2700" dirty="0"/>
              <a:t>„human” </a:t>
            </a:r>
            <a:r>
              <a:rPr lang="hu-HU" sz="2700" dirty="0" err="1"/>
              <a:t>error</a:t>
            </a:r>
            <a:endParaRPr lang="hu-HU" sz="2700" dirty="0"/>
          </a:p>
        </p:txBody>
      </p:sp>
    </p:spTree>
    <p:extLst>
      <p:ext uri="{BB962C8B-B14F-4D97-AF65-F5344CB8AC3E}">
        <p14:creationId xmlns:p14="http://schemas.microsoft.com/office/powerpoint/2010/main" val="10521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BC16-E5EE-44A5-A81D-48F9EB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07046-06E3-48E0-9C94-26F07EC9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image12.png" descr="Kanizsa Triangles">
            <a:extLst>
              <a:ext uri="{FF2B5EF4-FFF2-40B4-BE49-F238E27FC236}">
                <a16:creationId xmlns:a16="http://schemas.microsoft.com/office/drawing/2014/main" id="{3EEDAA74-0D7A-4C64-8285-2038D47D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7876" y="2420888"/>
            <a:ext cx="7477006" cy="35283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2070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83AE-1434-4590-9549-2E61D74A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07CA-3A27-4907-9AB7-C4C0F327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image8.gif">
            <a:extLst>
              <a:ext uri="{FF2B5EF4-FFF2-40B4-BE49-F238E27FC236}">
                <a16:creationId xmlns:a16="http://schemas.microsoft.com/office/drawing/2014/main" id="{DF229C49-A0EF-47DA-933D-3BE45C50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7372" y="374372"/>
            <a:ext cx="6109256" cy="6109256"/>
          </a:xfrm>
          <a:prstGeom prst="rect">
            <a:avLst/>
          </a:prstGeom>
          <a:ln/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FA1E5FCF-B781-4CA5-B1B8-8FDD9A886470}"/>
              </a:ext>
            </a:extLst>
          </p:cNvPr>
          <p:cNvSpPr/>
          <p:nvPr/>
        </p:nvSpPr>
        <p:spPr>
          <a:xfrm>
            <a:off x="2915816" y="476672"/>
            <a:ext cx="5486400" cy="5486400"/>
          </a:xfrm>
          <a:prstGeom prst="donut">
            <a:avLst>
              <a:gd name="adj" fmla="val 458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1F426-9369-4232-83EC-12233D27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2564904"/>
            <a:ext cx="6408712" cy="1143000"/>
          </a:xfrm>
        </p:spPr>
        <p:txBody>
          <a:bodyPr/>
          <a:lstStyle/>
          <a:p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AI </a:t>
            </a:r>
            <a:r>
              <a:rPr lang="hu-HU" dirty="0" err="1"/>
              <a:t>tasks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</a:t>
            </a:r>
            <a:r>
              <a:rPr lang="hu-HU" dirty="0" err="1"/>
              <a:t>world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263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FD658C-B1A8-4E62-9861-74F7BF0B3B01}"/>
              </a:ext>
            </a:extLst>
          </p:cNvPr>
          <p:cNvSpPr txBox="1">
            <a:spLocks/>
          </p:cNvSpPr>
          <p:nvPr/>
        </p:nvSpPr>
        <p:spPr>
          <a:xfrm>
            <a:off x="352926" y="128587"/>
            <a:ext cx="6554867" cy="1524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2700" dirty="0"/>
          </a:p>
          <a:p>
            <a:r>
              <a:rPr lang="hu-HU" sz="2700" dirty="0"/>
              <a:t>Almost </a:t>
            </a:r>
            <a:r>
              <a:rPr lang="hu-HU" sz="2700" dirty="0" err="1"/>
              <a:t>the</a:t>
            </a:r>
            <a:r>
              <a:rPr lang="hu-HU" sz="2700" dirty="0"/>
              <a:t> </a:t>
            </a:r>
            <a:r>
              <a:rPr lang="hu-HU" sz="2700" dirty="0" err="1"/>
              <a:t>general</a:t>
            </a:r>
            <a:r>
              <a:rPr lang="hu-HU" sz="2700" dirty="0"/>
              <a:t> </a:t>
            </a:r>
            <a:r>
              <a:rPr lang="hu-HU" sz="2700" dirty="0" err="1"/>
              <a:t>task</a:t>
            </a:r>
            <a:endParaRPr lang="hu-HU" sz="2700" dirty="0"/>
          </a:p>
        </p:txBody>
      </p:sp>
      <p:sp>
        <p:nvSpPr>
          <p:cNvPr id="2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92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52079-853B-4A2F-BB06-5CA452F0EA65}"/>
              </a:ext>
            </a:extLst>
          </p:cNvPr>
          <p:cNvSpPr txBox="1">
            <a:spLocks/>
          </p:cNvSpPr>
          <p:nvPr/>
        </p:nvSpPr>
        <p:spPr>
          <a:xfrm>
            <a:off x="352926" y="128587"/>
            <a:ext cx="6554867" cy="1524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2700" dirty="0"/>
          </a:p>
          <a:p>
            <a:r>
              <a:rPr lang="hu-HU" sz="2700" dirty="0"/>
              <a:t>Almost </a:t>
            </a:r>
            <a:r>
              <a:rPr lang="hu-HU" sz="2700" dirty="0" err="1"/>
              <a:t>the</a:t>
            </a:r>
            <a:r>
              <a:rPr lang="hu-HU" sz="2700" dirty="0"/>
              <a:t> </a:t>
            </a:r>
            <a:r>
              <a:rPr lang="hu-HU" sz="2700" dirty="0" err="1"/>
              <a:t>general</a:t>
            </a:r>
            <a:r>
              <a:rPr lang="hu-HU" sz="2700" dirty="0"/>
              <a:t> </a:t>
            </a:r>
            <a:r>
              <a:rPr lang="hu-HU" sz="2700" dirty="0" err="1"/>
              <a:t>task</a:t>
            </a:r>
            <a:endParaRPr lang="hu-HU" sz="2700" dirty="0"/>
          </a:p>
        </p:txBody>
      </p:sp>
    </p:spTree>
    <p:extLst>
      <p:ext uri="{BB962C8B-B14F-4D97-AF65-F5344CB8AC3E}">
        <p14:creationId xmlns:p14="http://schemas.microsoft.com/office/powerpoint/2010/main" val="31792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125DB-FF1F-4047-8695-60C2FE38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642"/>
            <a:ext cx="6030162" cy="4020108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81445D43-A3F0-44E6-9A46-F1D5FA39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84" y="2279677"/>
            <a:ext cx="4801061" cy="3216359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56F70CE6-4630-42C4-8498-8A577556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961918"/>
            <a:ext cx="3045488" cy="40575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A4C58-3A7F-49FB-88BB-F396026DF0B5}"/>
              </a:ext>
            </a:extLst>
          </p:cNvPr>
          <p:cNvGrpSpPr/>
          <p:nvPr/>
        </p:nvGrpSpPr>
        <p:grpSpPr>
          <a:xfrm>
            <a:off x="0" y="1917079"/>
            <a:ext cx="8229600" cy="4101719"/>
            <a:chOff x="0" y="1414007"/>
            <a:chExt cx="10972800" cy="54689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7EF88A-F179-44F8-91E2-2756AE93E9DE}"/>
                </a:ext>
              </a:extLst>
            </p:cNvPr>
            <p:cNvSpPr/>
            <p:nvPr/>
          </p:nvSpPr>
          <p:spPr>
            <a:xfrm>
              <a:off x="0" y="1414007"/>
              <a:ext cx="10972800" cy="5468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pic>
          <p:nvPicPr>
            <p:cNvPr id="5" name="Picture 4" descr="taiwan - taipei - scooters at stop light">
              <a:extLst>
                <a:ext uri="{FF2B5EF4-FFF2-40B4-BE49-F238E27FC236}">
                  <a16:creationId xmlns:a16="http://schemas.microsoft.com/office/drawing/2014/main" id="{FB6D493C-D901-4E85-A333-00F6330D9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27" y="2849818"/>
              <a:ext cx="10797021" cy="254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1458B1-75A2-4D1A-8CE6-F945753B47AD}"/>
              </a:ext>
            </a:extLst>
          </p:cNvPr>
          <p:cNvGrpSpPr/>
          <p:nvPr/>
        </p:nvGrpSpPr>
        <p:grpSpPr>
          <a:xfrm>
            <a:off x="1" y="1847389"/>
            <a:ext cx="8237162" cy="4153361"/>
            <a:chOff x="-10083" y="1347570"/>
            <a:chExt cx="10982883" cy="5537814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C60C67-7C89-4295-B2B9-9E53E0A6A6DF}"/>
                </a:ext>
              </a:extLst>
            </p:cNvPr>
            <p:cNvSpPr/>
            <p:nvPr/>
          </p:nvSpPr>
          <p:spPr>
            <a:xfrm>
              <a:off x="0" y="1347570"/>
              <a:ext cx="10972800" cy="55378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pic>
          <p:nvPicPr>
            <p:cNvPr id="11" name="Picture 4" descr="upload/cabeaf/cabeafccaicedj-wonders-of-logistics-and-extreme-transport-situation-71770.jpg">
              <a:extLst>
                <a:ext uri="{FF2B5EF4-FFF2-40B4-BE49-F238E27FC236}">
                  <a16:creationId xmlns:a16="http://schemas.microsoft.com/office/drawing/2014/main" id="{E5371589-15F7-41E0-82BE-94078A061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083" y="1359828"/>
              <a:ext cx="5704415" cy="3310914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0" name="Picture 2" descr="Funny Human Snail Situations Image">
            <a:extLst>
              <a:ext uri="{FF2B5EF4-FFF2-40B4-BE49-F238E27FC236}">
                <a16:creationId xmlns:a16="http://schemas.microsoft.com/office/drawing/2014/main" id="{0F6133FA-1A62-4DB8-85A3-1DEB16470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3"/>
          <a:stretch/>
        </p:blipFill>
        <p:spPr bwMode="auto">
          <a:xfrm>
            <a:off x="4342939" y="2444084"/>
            <a:ext cx="4801061" cy="35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F693EDA-C5F6-4FDD-8346-ACDDF516641D}"/>
              </a:ext>
            </a:extLst>
          </p:cNvPr>
          <p:cNvSpPr txBox="1">
            <a:spLocks/>
          </p:cNvSpPr>
          <p:nvPr/>
        </p:nvSpPr>
        <p:spPr>
          <a:xfrm>
            <a:off x="352926" y="128587"/>
            <a:ext cx="6554867" cy="1524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2700" dirty="0"/>
          </a:p>
          <a:p>
            <a:r>
              <a:rPr lang="hu-HU" sz="2700" dirty="0"/>
              <a:t>Almost </a:t>
            </a:r>
            <a:r>
              <a:rPr lang="hu-HU" sz="2700" dirty="0" err="1"/>
              <a:t>the</a:t>
            </a:r>
            <a:r>
              <a:rPr lang="hu-HU" sz="2700" dirty="0"/>
              <a:t> </a:t>
            </a:r>
            <a:r>
              <a:rPr lang="hu-HU" sz="2700" dirty="0" err="1"/>
              <a:t>general</a:t>
            </a:r>
            <a:r>
              <a:rPr lang="hu-HU" sz="2700" dirty="0"/>
              <a:t> </a:t>
            </a:r>
            <a:r>
              <a:rPr lang="hu-HU" sz="2700" dirty="0" err="1"/>
              <a:t>task</a:t>
            </a:r>
            <a:endParaRPr lang="hu-HU" sz="2700" dirty="0"/>
          </a:p>
        </p:txBody>
      </p:sp>
    </p:spTree>
    <p:extLst>
      <p:ext uri="{BB962C8B-B14F-4D97-AF65-F5344CB8AC3E}">
        <p14:creationId xmlns:p14="http://schemas.microsoft.com/office/powerpoint/2010/main" val="16261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9E5D-EB15-4C3F-99B7-1C93D436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74860-1840-4038-A575-89A784CE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5" y="1918244"/>
            <a:ext cx="8370070" cy="47000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C4D003-65FB-4DC9-87C3-055747B36BFE}"/>
              </a:ext>
            </a:extLst>
          </p:cNvPr>
          <p:cNvSpPr txBox="1">
            <a:spLocks/>
          </p:cNvSpPr>
          <p:nvPr/>
        </p:nvSpPr>
        <p:spPr>
          <a:xfrm>
            <a:off x="352926" y="128587"/>
            <a:ext cx="6554867" cy="1524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2700" dirty="0"/>
          </a:p>
          <a:p>
            <a:r>
              <a:rPr lang="hu-HU" sz="2700" b="1" dirty="0">
                <a:solidFill>
                  <a:srgbClr val="FF0000"/>
                </a:solidFill>
              </a:rPr>
              <a:t>The </a:t>
            </a:r>
            <a:r>
              <a:rPr lang="hu-HU" sz="2700" b="1" dirty="0" err="1">
                <a:solidFill>
                  <a:srgbClr val="FF0000"/>
                </a:solidFill>
              </a:rPr>
              <a:t>hard</a:t>
            </a:r>
            <a:r>
              <a:rPr lang="hu-HU" sz="2700" b="1" dirty="0">
                <a:solidFill>
                  <a:srgbClr val="FF0000"/>
                </a:solidFill>
              </a:rPr>
              <a:t> </a:t>
            </a:r>
            <a:r>
              <a:rPr lang="hu-HU" sz="2700" b="1" dirty="0" err="1">
                <a:solidFill>
                  <a:srgbClr val="FF0000"/>
                </a:solidFill>
              </a:rPr>
              <a:t>problem</a:t>
            </a:r>
            <a:r>
              <a:rPr lang="hu-HU" sz="2700" b="1" dirty="0">
                <a:solidFill>
                  <a:srgbClr val="FF0000"/>
                </a:solidFill>
              </a:rPr>
              <a:t> of </a:t>
            </a:r>
            <a:r>
              <a:rPr lang="hu-HU" sz="2700" b="1" dirty="0" err="1">
                <a:solidFill>
                  <a:srgbClr val="FF0000"/>
                </a:solidFill>
              </a:rPr>
              <a:t>deep</a:t>
            </a:r>
            <a:r>
              <a:rPr lang="hu-HU" sz="2700" b="1" dirty="0">
                <a:solidFill>
                  <a:srgbClr val="FF0000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8733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991833-FE0D-483E-9028-522EE8BE7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courses</a:t>
            </a:r>
            <a:r>
              <a:rPr lang="hu-HU" dirty="0"/>
              <a:t> in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lecture</a:t>
            </a:r>
            <a:r>
              <a:rPr lang="hu-HU" dirty="0"/>
              <a:t> (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year</a:t>
            </a:r>
            <a:r>
              <a:rPr lang="hu-HU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E9773-EE92-47FA-AD28-7DAEB39B66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12" y="1196976"/>
            <a:ext cx="8280920" cy="5112344"/>
          </a:xfrm>
        </p:spPr>
        <p:txBody>
          <a:bodyPr/>
          <a:lstStyle/>
          <a:p>
            <a:pPr indent="0">
              <a:buNone/>
            </a:pPr>
            <a:r>
              <a:rPr lang="hu-HU" sz="2000" dirty="0"/>
              <a:t>BSc course </a:t>
            </a:r>
            <a:r>
              <a:rPr lang="hu-HU" sz="2000" dirty="0" err="1"/>
              <a:t>for</a:t>
            </a:r>
            <a:endParaRPr lang="hu-HU" sz="2000" dirty="0"/>
          </a:p>
          <a:p>
            <a:pPr marL="457200" indent="-457200">
              <a:buFont typeface="+mj-lt"/>
              <a:buAutoNum type="arabicPeriod"/>
            </a:pPr>
            <a:r>
              <a:rPr lang="hu-HU" sz="2000" dirty="0" err="1"/>
              <a:t>Hungarian</a:t>
            </a:r>
            <a:r>
              <a:rPr lang="hu-HU" sz="2000" dirty="0"/>
              <a:t> </a:t>
            </a:r>
            <a:r>
              <a:rPr lang="hu-HU" sz="2000" dirty="0" err="1"/>
              <a:t>student</a:t>
            </a:r>
            <a:r>
              <a:rPr lang="hu-HU" sz="2000" dirty="0"/>
              <a:t>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Faculty</a:t>
            </a:r>
            <a:r>
              <a:rPr lang="hu-HU" sz="2000" dirty="0"/>
              <a:t> of </a:t>
            </a:r>
            <a:r>
              <a:rPr lang="hu-HU" sz="2000" dirty="0" err="1"/>
              <a:t>Informatics</a:t>
            </a:r>
            <a:r>
              <a:rPr lang="hu-HU" sz="2000" dirty="0"/>
              <a:t> (2 </a:t>
            </a:r>
            <a:r>
              <a:rPr lang="hu-HU" sz="2000" dirty="0" err="1"/>
              <a:t>credits</a:t>
            </a:r>
            <a:r>
              <a:rPr lang="hu-HU" sz="2000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000" dirty="0"/>
              <a:t>English </a:t>
            </a:r>
            <a:r>
              <a:rPr lang="hu-HU" sz="2000" dirty="0" err="1"/>
              <a:t>students</a:t>
            </a:r>
            <a:r>
              <a:rPr lang="hu-HU" sz="2000" dirty="0"/>
              <a:t>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Faculty</a:t>
            </a:r>
            <a:r>
              <a:rPr lang="hu-HU" sz="2000" dirty="0"/>
              <a:t> of </a:t>
            </a:r>
            <a:r>
              <a:rPr lang="hu-HU" sz="2000" dirty="0" err="1"/>
              <a:t>Informatics</a:t>
            </a:r>
            <a:r>
              <a:rPr lang="hu-HU" sz="2000" dirty="0"/>
              <a:t> (3 </a:t>
            </a:r>
            <a:r>
              <a:rPr lang="hu-HU" sz="2000" dirty="0" err="1"/>
              <a:t>credits</a:t>
            </a:r>
            <a:r>
              <a:rPr lang="hu-HU" sz="2000" dirty="0"/>
              <a:t>)</a:t>
            </a:r>
          </a:p>
          <a:p>
            <a:pPr indent="0">
              <a:buNone/>
            </a:pPr>
            <a:r>
              <a:rPr lang="hu-HU" sz="2000" dirty="0"/>
              <a:t>MSc course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hu-HU" sz="2000" dirty="0" err="1"/>
              <a:t>Students</a:t>
            </a:r>
            <a:r>
              <a:rPr lang="hu-HU" sz="2000" dirty="0"/>
              <a:t>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Faculty</a:t>
            </a:r>
            <a:r>
              <a:rPr lang="hu-HU" sz="2000" dirty="0"/>
              <a:t> of Education and Psychology (4 </a:t>
            </a:r>
            <a:r>
              <a:rPr lang="hu-HU" sz="2000" dirty="0" err="1"/>
              <a:t>credits</a:t>
            </a:r>
            <a:r>
              <a:rPr lang="hu-HU" sz="2000" dirty="0"/>
              <a:t>)</a:t>
            </a:r>
          </a:p>
          <a:p>
            <a:pPr indent="0">
              <a:buNone/>
            </a:pPr>
            <a:endParaRPr lang="hu-HU" sz="2000" dirty="0"/>
          </a:p>
          <a:p>
            <a:pPr indent="0">
              <a:buNone/>
            </a:pPr>
            <a:r>
              <a:rPr lang="hu-HU" sz="2000" dirty="0"/>
              <a:t>Basic </a:t>
            </a:r>
            <a:r>
              <a:rPr lang="hu-HU" sz="2000" dirty="0" err="1"/>
              <a:t>knowledge</a:t>
            </a:r>
            <a:r>
              <a:rPr lang="hu-HU" sz="2000" dirty="0"/>
              <a:t> of </a:t>
            </a:r>
          </a:p>
          <a:p>
            <a:pPr marL="342900" indent="-342900"/>
            <a:r>
              <a:rPr lang="hu-HU" sz="2000" dirty="0" err="1"/>
              <a:t>probability</a:t>
            </a:r>
            <a:r>
              <a:rPr lang="hu-HU" sz="2000" dirty="0"/>
              <a:t> </a:t>
            </a:r>
            <a:r>
              <a:rPr lang="hu-HU" sz="2000" dirty="0" err="1"/>
              <a:t>theory</a:t>
            </a:r>
            <a:r>
              <a:rPr lang="hu-HU" sz="2000" dirty="0"/>
              <a:t>, </a:t>
            </a:r>
          </a:p>
          <a:p>
            <a:pPr marL="342900" indent="-342900"/>
            <a:r>
              <a:rPr lang="hu-HU" sz="2000" dirty="0"/>
              <a:t>linear algebra, </a:t>
            </a:r>
          </a:p>
          <a:p>
            <a:pPr marL="342900" indent="-342900"/>
            <a:r>
              <a:rPr lang="hu-HU" sz="2000" dirty="0" err="1"/>
              <a:t>calculus</a:t>
            </a:r>
            <a:r>
              <a:rPr lang="hu-HU" sz="2000" dirty="0"/>
              <a:t> </a:t>
            </a:r>
          </a:p>
          <a:p>
            <a:pPr indent="0">
              <a:buNone/>
            </a:pPr>
            <a:r>
              <a:rPr lang="hu-HU" sz="2000" dirty="0" err="1"/>
              <a:t>are</a:t>
            </a:r>
            <a:r>
              <a:rPr lang="hu-HU" sz="2000" dirty="0"/>
              <a:t> </a:t>
            </a:r>
            <a:r>
              <a:rPr lang="hu-HU" sz="2000" dirty="0" err="1"/>
              <a:t>required</a:t>
            </a:r>
            <a:r>
              <a:rPr lang="hu-HU" sz="2000" dirty="0"/>
              <a:t>. </a:t>
            </a:r>
            <a:r>
              <a:rPr lang="hu-HU" sz="2000" dirty="0" err="1"/>
              <a:t>Everybody</a:t>
            </a:r>
            <a:r>
              <a:rPr lang="hu-HU" sz="2000" dirty="0"/>
              <a:t> is </a:t>
            </a:r>
            <a:r>
              <a:rPr lang="hu-HU" sz="2000" dirty="0" err="1"/>
              <a:t>supposed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know</a:t>
            </a:r>
            <a:r>
              <a:rPr lang="hu-HU" sz="2000" dirty="0"/>
              <a:t> </a:t>
            </a:r>
            <a:r>
              <a:rPr lang="hu-HU" sz="2000" dirty="0" err="1"/>
              <a:t>these</a:t>
            </a:r>
            <a:r>
              <a:rPr lang="hu-HU" sz="2000" dirty="0"/>
              <a:t> </a:t>
            </a:r>
            <a:r>
              <a:rPr lang="hu-HU" sz="2000" dirty="0" err="1"/>
              <a:t>topics</a:t>
            </a:r>
            <a:r>
              <a:rPr lang="hu-HU" sz="2000" dirty="0"/>
              <a:t> </a:t>
            </a:r>
            <a:r>
              <a:rPr lang="hu-HU" sz="2000" dirty="0" err="1"/>
              <a:t>already</a:t>
            </a:r>
            <a:r>
              <a:rPr lang="hu-HU" sz="2000" dirty="0"/>
              <a:t>. </a:t>
            </a:r>
            <a:r>
              <a:rPr lang="hu-HU" sz="2000" dirty="0" err="1"/>
              <a:t>However</a:t>
            </a:r>
            <a:r>
              <a:rPr lang="hu-HU" sz="2000" dirty="0"/>
              <a:t>, </a:t>
            </a:r>
            <a:r>
              <a:rPr lang="hu-HU" sz="2000" dirty="0" err="1"/>
              <a:t>there</a:t>
            </a:r>
            <a:r>
              <a:rPr lang="hu-HU" sz="2000" dirty="0"/>
              <a:t> </a:t>
            </a:r>
            <a:r>
              <a:rPr lang="hu-HU" sz="2000" dirty="0" err="1"/>
              <a:t>are</a:t>
            </a:r>
            <a:r>
              <a:rPr lang="hu-HU" sz="2000" dirty="0"/>
              <a:t> </a:t>
            </a:r>
            <a:r>
              <a:rPr lang="hu-HU" sz="2000" dirty="0" err="1"/>
              <a:t>considerable</a:t>
            </a:r>
            <a:r>
              <a:rPr lang="hu-HU" sz="2000" dirty="0"/>
              <a:t> </a:t>
            </a:r>
            <a:r>
              <a:rPr lang="hu-HU" sz="2000" dirty="0" err="1"/>
              <a:t>differences</a:t>
            </a:r>
            <a:r>
              <a:rPr lang="hu-HU" sz="2000" dirty="0"/>
              <a:t> </a:t>
            </a:r>
            <a:r>
              <a:rPr lang="hu-HU" sz="2000" dirty="0" err="1"/>
              <a:t>that</a:t>
            </a:r>
            <a:r>
              <a:rPr lang="hu-HU" sz="2000" dirty="0"/>
              <a:t> </a:t>
            </a:r>
            <a:r>
              <a:rPr lang="hu-HU" sz="2000" dirty="0" err="1"/>
              <a:t>call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hu-HU" sz="2000" dirty="0" err="1"/>
              <a:t>homeworks</a:t>
            </a:r>
            <a:r>
              <a:rPr lang="hu-HU" sz="2000" dirty="0"/>
              <a:t> / </a:t>
            </a:r>
            <a:r>
              <a:rPr lang="hu-HU" sz="2000" dirty="0" err="1"/>
              <a:t>excercises</a:t>
            </a:r>
            <a:r>
              <a:rPr lang="hu-HU" sz="2000" dirty="0"/>
              <a:t>, </a:t>
            </a:r>
            <a:r>
              <a:rPr lang="hu-HU" sz="2000" dirty="0" err="1"/>
              <a:t>mandatory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„</a:t>
            </a:r>
            <a:r>
              <a:rPr lang="hu-HU" sz="2000" dirty="0" err="1"/>
              <a:t>Type</a:t>
            </a:r>
            <a:r>
              <a:rPr lang="hu-HU" sz="2000" dirty="0"/>
              <a:t> 2” and „</a:t>
            </a:r>
            <a:r>
              <a:rPr lang="hu-HU" sz="2000" dirty="0" err="1"/>
              <a:t>Type</a:t>
            </a:r>
            <a:r>
              <a:rPr lang="hu-HU" sz="2000" dirty="0"/>
              <a:t> 3” </a:t>
            </a:r>
            <a:r>
              <a:rPr lang="hu-HU" sz="2000" dirty="0" err="1"/>
              <a:t>students</a:t>
            </a:r>
            <a:r>
              <a:rPr lang="hu-HU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41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A0E-3601-43D5-86C0-C7C9F70A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634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1F426-9369-4232-83EC-12233D27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348880"/>
            <a:ext cx="7387004" cy="1143000"/>
          </a:xfrm>
        </p:spPr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understand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problem</a:t>
            </a:r>
            <a:r>
              <a:rPr lang="hu-HU" dirty="0"/>
              <a:t>,</a:t>
            </a:r>
            <a:br>
              <a:rPr lang="hu-HU" dirty="0"/>
            </a:br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go back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horse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4705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2CB934-A3FD-462C-96C6-90768AD17FA0}"/>
              </a:ext>
            </a:extLst>
          </p:cNvPr>
          <p:cNvSpPr/>
          <p:nvPr/>
        </p:nvSpPr>
        <p:spPr>
          <a:xfrm>
            <a:off x="-45600" y="0"/>
            <a:ext cx="918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BA36EDC-9B70-4C0F-BA25-82B6FC1A31D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00" y="1576137"/>
            <a:ext cx="4038600" cy="472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 err="1"/>
              <a:t>Second</a:t>
            </a:r>
            <a:r>
              <a:rPr lang="hu-HU" sz="1800" dirty="0"/>
              <a:t> </a:t>
            </a:r>
            <a:r>
              <a:rPr lang="hu-HU" sz="1800" dirty="0" err="1"/>
              <a:t>type</a:t>
            </a:r>
            <a:r>
              <a:rPr lang="hu-HU" sz="1800" dirty="0"/>
              <a:t> of </a:t>
            </a:r>
            <a:r>
              <a:rPr lang="hu-HU" sz="1800" dirty="0" err="1"/>
              <a:t>recognition</a:t>
            </a:r>
            <a:endParaRPr lang="hu-HU" sz="1800" dirty="0"/>
          </a:p>
          <a:p>
            <a:pPr lvl="1"/>
            <a:r>
              <a:rPr lang="hu-HU" sz="1800" dirty="0" err="1"/>
              <a:t>What</a:t>
            </a:r>
            <a:r>
              <a:rPr lang="hu-HU" sz="1800" dirty="0"/>
              <a:t> is </a:t>
            </a:r>
            <a:r>
              <a:rPr lang="hu-HU" sz="1800" dirty="0" err="1"/>
              <a:t>this</a:t>
            </a:r>
            <a:r>
              <a:rPr lang="hu-HU" sz="1800" dirty="0"/>
              <a:t>?</a:t>
            </a:r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lvl="1"/>
            <a:endParaRPr lang="hu-HU" sz="1800" dirty="0"/>
          </a:p>
          <a:p>
            <a:pPr marL="457200" lvl="1" indent="0">
              <a:buNone/>
            </a:pPr>
            <a:endParaRPr lang="hu-HU" sz="1800" dirty="0"/>
          </a:p>
          <a:p>
            <a:r>
              <a:rPr lang="hu-HU" sz="1800" dirty="0" err="1"/>
              <a:t>Horse</a:t>
            </a:r>
            <a:r>
              <a:rPr lang="hu-HU" sz="1800" dirty="0"/>
              <a:t>?</a:t>
            </a:r>
          </a:p>
          <a:p>
            <a:pPr lvl="1"/>
            <a:r>
              <a:rPr lang="hu-HU" sz="1800" dirty="0" err="1"/>
              <a:t>Why</a:t>
            </a:r>
            <a:r>
              <a:rPr lang="hu-HU" sz="1800" dirty="0"/>
              <a:t> </a:t>
            </a:r>
            <a:r>
              <a:rPr lang="hu-HU" sz="1800" dirty="0" err="1"/>
              <a:t>do</a:t>
            </a:r>
            <a:r>
              <a:rPr lang="hu-HU" sz="1800" dirty="0"/>
              <a:t> </a:t>
            </a:r>
            <a:r>
              <a:rPr lang="hu-HU" sz="1800" dirty="0" err="1"/>
              <a:t>you</a:t>
            </a:r>
            <a:r>
              <a:rPr lang="hu-HU" sz="1800" dirty="0"/>
              <a:t> </a:t>
            </a:r>
            <a:r>
              <a:rPr lang="hu-HU" sz="1800" dirty="0" err="1"/>
              <a:t>think</a:t>
            </a:r>
            <a:r>
              <a:rPr lang="hu-HU" sz="1800" dirty="0"/>
              <a:t> </a:t>
            </a:r>
            <a:r>
              <a:rPr lang="hu-HU" sz="1800" dirty="0" err="1"/>
              <a:t>so</a:t>
            </a:r>
            <a:r>
              <a:rPr lang="hu-HU" sz="1800" dirty="0"/>
              <a:t>?</a:t>
            </a:r>
          </a:p>
          <a:p>
            <a:endParaRPr lang="hu-HU" sz="2200" dirty="0"/>
          </a:p>
          <a:p>
            <a:pPr marL="457200" lvl="1" indent="0">
              <a:buNone/>
            </a:pPr>
            <a:endParaRPr lang="hu-HU" sz="18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1EB943C-E7ED-470B-AA54-01423AD62467}"/>
              </a:ext>
            </a:extLst>
          </p:cNvPr>
          <p:cNvSpPr txBox="1">
            <a:spLocks noChangeArrowheads="1"/>
          </p:cNvSpPr>
          <p:nvPr/>
        </p:nvSpPr>
        <p:spPr>
          <a:xfrm>
            <a:off x="33656" y="1491914"/>
            <a:ext cx="4304144" cy="453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First </a:t>
            </a:r>
            <a:r>
              <a:rPr lang="hu-HU" sz="1800" dirty="0" err="1"/>
              <a:t>type</a:t>
            </a:r>
            <a:r>
              <a:rPr lang="hu-HU" sz="1800" dirty="0"/>
              <a:t> of </a:t>
            </a:r>
            <a:r>
              <a:rPr lang="hu-HU" sz="1800" dirty="0" err="1"/>
              <a:t>recognition</a:t>
            </a:r>
            <a:endParaRPr lang="hu-HU" sz="1800" dirty="0"/>
          </a:p>
          <a:p>
            <a:pPr lvl="1"/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this</a:t>
            </a:r>
            <a:r>
              <a:rPr lang="hu-HU" dirty="0"/>
              <a:t>?</a:t>
            </a:r>
            <a:endParaRPr lang="en-US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dirty="0" err="1"/>
              <a:t>Horse</a:t>
            </a:r>
            <a:endParaRPr lang="hu-HU" sz="1800" dirty="0"/>
          </a:p>
          <a:p>
            <a:pPr lvl="1"/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?</a:t>
            </a:r>
          </a:p>
        </p:txBody>
      </p:sp>
      <p:pic>
        <p:nvPicPr>
          <p:cNvPr id="9" name="Picture 5" descr="Horse_Drawing_autistic_">
            <a:extLst>
              <a:ext uri="{FF2B5EF4-FFF2-40B4-BE49-F238E27FC236}">
                <a16:creationId xmlns:a16="http://schemas.microsoft.com/office/drawing/2014/main" id="{777C9649-484F-45D8-8E85-67A246DC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200" y="2185738"/>
            <a:ext cx="3881438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Horse_Drawing_normal_b_">
            <a:extLst>
              <a:ext uri="{FF2B5EF4-FFF2-40B4-BE49-F238E27FC236}">
                <a16:creationId xmlns:a16="http://schemas.microsoft.com/office/drawing/2014/main" id="{0BB13D02-D606-434F-8DD8-0A34163C9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2600" y="2185737"/>
            <a:ext cx="32766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zövegdoboz 1">
            <a:extLst>
              <a:ext uri="{FF2B5EF4-FFF2-40B4-BE49-F238E27FC236}">
                <a16:creationId xmlns:a16="http://schemas.microsoft.com/office/drawing/2014/main" id="{414662AD-4F25-4528-925C-08CD6E161AD5}"/>
              </a:ext>
            </a:extLst>
          </p:cNvPr>
          <p:cNvSpPr txBox="1"/>
          <p:nvPr/>
        </p:nvSpPr>
        <p:spPr>
          <a:xfrm>
            <a:off x="0" y="6442152"/>
            <a:ext cx="75536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50" dirty="0">
                <a:hlinkClick r:id="rId4"/>
              </a:rPr>
              <a:t>https://www.theguardian.com/artanddesign/2015/dec/09/nadia-chomyn</a:t>
            </a:r>
            <a:r>
              <a:rPr lang="hu-HU" sz="1050" dirty="0"/>
              <a:t> and </a:t>
            </a:r>
            <a:r>
              <a:rPr lang="hu-HU" sz="1050" dirty="0" err="1"/>
              <a:t>the</a:t>
            </a:r>
            <a:r>
              <a:rPr lang="hu-HU" sz="1050" dirty="0"/>
              <a:t> references </a:t>
            </a:r>
            <a:r>
              <a:rPr lang="hu-HU" sz="1050" dirty="0" err="1"/>
              <a:t>from</a:t>
            </a:r>
            <a:r>
              <a:rPr lang="hu-HU" sz="1050" dirty="0"/>
              <a:t> </a:t>
            </a:r>
            <a:r>
              <a:rPr lang="hu-HU" sz="1050" dirty="0" err="1"/>
              <a:t>Lorna</a:t>
            </a:r>
            <a:r>
              <a:rPr lang="hu-HU" sz="1050" dirty="0"/>
              <a:t> Selfe of </a:t>
            </a:r>
            <a:r>
              <a:rPr lang="hu-HU" sz="1050" dirty="0" err="1"/>
              <a:t>the</a:t>
            </a:r>
            <a:r>
              <a:rPr lang="hu-HU" sz="1050" dirty="0"/>
              <a:t> </a:t>
            </a:r>
            <a:r>
              <a:rPr lang="hu-HU" sz="1050" dirty="0" err="1"/>
              <a:t>author</a:t>
            </a:r>
            <a:r>
              <a:rPr lang="hu-HU" sz="1050" dirty="0"/>
              <a:t> of </a:t>
            </a:r>
            <a:r>
              <a:rPr lang="hu-HU" sz="1050" dirty="0" err="1"/>
              <a:t>the</a:t>
            </a:r>
            <a:r>
              <a:rPr lang="hu-HU" sz="105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4504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A2A30B-9B13-486F-B04F-D7FDD922CB2B}"/>
              </a:ext>
            </a:extLst>
          </p:cNvPr>
          <p:cNvSpPr/>
          <p:nvPr/>
        </p:nvSpPr>
        <p:spPr>
          <a:xfrm>
            <a:off x="-104009" y="-105839"/>
            <a:ext cx="10583514" cy="7228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5DB4D-DC2F-4CA6-ADA4-B57B4960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8F5F-78B6-449D-93B9-B53F455A9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5" descr="Horse_Drawing_autistic_">
            <a:extLst>
              <a:ext uri="{FF2B5EF4-FFF2-40B4-BE49-F238E27FC236}">
                <a16:creationId xmlns:a16="http://schemas.microsoft.com/office/drawing/2014/main" id="{6C7694D7-2EAE-460F-AA67-EB0862A3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859" y="2285042"/>
            <a:ext cx="3881438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2B82CD3-32B7-467D-9301-319BF9E012D6}"/>
              </a:ext>
            </a:extLst>
          </p:cNvPr>
          <p:cNvSpPr txBox="1">
            <a:spLocks noChangeArrowheads="1"/>
          </p:cNvSpPr>
          <p:nvPr/>
        </p:nvSpPr>
        <p:spPr>
          <a:xfrm>
            <a:off x="119336" y="1600201"/>
            <a:ext cx="5384800" cy="453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First </a:t>
            </a:r>
            <a:r>
              <a:rPr lang="hu-HU" sz="1800" dirty="0" err="1"/>
              <a:t>type</a:t>
            </a:r>
            <a:r>
              <a:rPr lang="hu-HU" sz="1800" dirty="0"/>
              <a:t> of </a:t>
            </a:r>
            <a:r>
              <a:rPr lang="hu-HU" sz="1800" dirty="0" err="1"/>
              <a:t>recognition</a:t>
            </a:r>
            <a:endParaRPr lang="hu-HU" sz="1800" dirty="0"/>
          </a:p>
          <a:p>
            <a:pPr lvl="1"/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this</a:t>
            </a:r>
            <a:r>
              <a:rPr lang="hu-HU" dirty="0"/>
              <a:t>?</a:t>
            </a:r>
            <a:endParaRPr lang="en-US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endParaRPr lang="hu-HU" sz="1800" dirty="0"/>
          </a:p>
          <a:p>
            <a:r>
              <a:rPr lang="hu-HU" sz="1800" dirty="0" err="1"/>
              <a:t>Easy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learn</a:t>
            </a:r>
            <a:r>
              <a:rPr lang="hu-HU" sz="1800" dirty="0"/>
              <a:t> (</a:t>
            </a:r>
            <a:r>
              <a:rPr lang="hu-HU" sz="1800" dirty="0" err="1"/>
              <a:t>make</a:t>
            </a:r>
            <a:r>
              <a:rPr lang="hu-HU" sz="1800" dirty="0"/>
              <a:t> a </a:t>
            </a:r>
            <a:r>
              <a:rPr lang="hu-HU" sz="1800" dirty="0" err="1"/>
              <a:t>photo</a:t>
            </a:r>
            <a:r>
              <a:rPr lang="hu-HU" sz="1800" dirty="0"/>
              <a:t>)</a:t>
            </a:r>
          </a:p>
          <a:p>
            <a:r>
              <a:rPr lang="hu-HU" sz="1800" dirty="0" err="1"/>
              <a:t>Easy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use</a:t>
            </a:r>
            <a:r>
              <a:rPr lang="hu-HU" sz="1800" dirty="0"/>
              <a:t> (fit </a:t>
            </a:r>
            <a:r>
              <a:rPr lang="hu-HU" sz="1800" dirty="0" err="1"/>
              <a:t>two</a:t>
            </a:r>
            <a:r>
              <a:rPr lang="hu-HU" sz="1800" dirty="0"/>
              <a:t> </a:t>
            </a:r>
            <a:r>
              <a:rPr lang="hu-HU" sz="1800" dirty="0" err="1"/>
              <a:t>photos</a:t>
            </a:r>
            <a:r>
              <a:rPr lang="hu-HU" sz="1800" dirty="0"/>
              <a:t>)</a:t>
            </a:r>
          </a:p>
          <a:p>
            <a:r>
              <a:rPr lang="hu-HU" sz="1800" dirty="0" err="1"/>
              <a:t>Does</a:t>
            </a:r>
            <a:r>
              <a:rPr lang="hu-HU" sz="1800" dirty="0"/>
              <a:t> </a:t>
            </a:r>
            <a:r>
              <a:rPr lang="hu-HU" sz="1800" dirty="0" err="1"/>
              <a:t>not</a:t>
            </a:r>
            <a:r>
              <a:rPr lang="hu-HU" sz="1800" dirty="0"/>
              <a:t> </a:t>
            </a:r>
            <a:r>
              <a:rPr lang="hu-HU" sz="1800" dirty="0" err="1"/>
              <a:t>generalize</a:t>
            </a:r>
            <a:r>
              <a:rPr lang="hu-HU" sz="2200" dirty="0"/>
              <a:t>	</a:t>
            </a:r>
          </a:p>
        </p:txBody>
      </p:sp>
      <p:sp>
        <p:nvSpPr>
          <p:cNvPr id="7" name="Téglalap 14">
            <a:extLst>
              <a:ext uri="{FF2B5EF4-FFF2-40B4-BE49-F238E27FC236}">
                <a16:creationId xmlns:a16="http://schemas.microsoft.com/office/drawing/2014/main" id="{4297F443-1172-4996-B298-25BD7FECBC2A}"/>
              </a:ext>
            </a:extLst>
          </p:cNvPr>
          <p:cNvSpPr/>
          <p:nvPr/>
        </p:nvSpPr>
        <p:spPr>
          <a:xfrm>
            <a:off x="-83214" y="1989163"/>
            <a:ext cx="5789900" cy="462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10">
            <a:extLst>
              <a:ext uri="{FF2B5EF4-FFF2-40B4-BE49-F238E27FC236}">
                <a16:creationId xmlns:a16="http://schemas.microsoft.com/office/drawing/2014/main" id="{6ECAEE30-BC1D-4561-9C41-3A3143EB8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" r="945"/>
          <a:stretch/>
        </p:blipFill>
        <p:spPr>
          <a:xfrm>
            <a:off x="349071" y="2206473"/>
            <a:ext cx="4762378" cy="3300208"/>
          </a:xfrm>
          <a:prstGeom prst="rect">
            <a:avLst/>
          </a:prstGeom>
        </p:spPr>
      </p:pic>
      <p:sp>
        <p:nvSpPr>
          <p:cNvPr id="9" name="Szövegdoboz 1">
            <a:extLst>
              <a:ext uri="{FF2B5EF4-FFF2-40B4-BE49-F238E27FC236}">
                <a16:creationId xmlns:a16="http://schemas.microsoft.com/office/drawing/2014/main" id="{EC8432F7-5DB1-4113-9C4A-F3FF8F004E7A}"/>
              </a:ext>
            </a:extLst>
          </p:cNvPr>
          <p:cNvSpPr txBox="1"/>
          <p:nvPr/>
        </p:nvSpPr>
        <p:spPr>
          <a:xfrm>
            <a:off x="669277" y="5701162"/>
            <a:ext cx="314155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C00000"/>
                </a:solidFill>
              </a:rPr>
              <a:t>Autistic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child</a:t>
            </a:r>
            <a:r>
              <a:rPr lang="hu-HU" b="1" dirty="0">
                <a:solidFill>
                  <a:srgbClr val="C00000"/>
                </a:solidFill>
              </a:rPr>
              <a:t>, </a:t>
            </a:r>
            <a:r>
              <a:rPr lang="hu-HU" b="1" dirty="0" err="1">
                <a:solidFill>
                  <a:srgbClr val="C00000"/>
                </a:solidFill>
              </a:rPr>
              <a:t>age</a:t>
            </a:r>
            <a:r>
              <a:rPr lang="hu-HU" b="1" dirty="0">
                <a:solidFill>
                  <a:srgbClr val="C00000"/>
                </a:solidFill>
              </a:rPr>
              <a:t>: 3.5 </a:t>
            </a:r>
            <a:r>
              <a:rPr lang="hu-HU" b="1" dirty="0" err="1">
                <a:solidFill>
                  <a:srgbClr val="C00000"/>
                </a:solidFill>
              </a:rPr>
              <a:t>years</a:t>
            </a:r>
            <a:endParaRPr lang="hu-HU" b="1" dirty="0">
              <a:solidFill>
                <a:srgbClr val="C00000"/>
              </a:solidFill>
            </a:endParaRPr>
          </a:p>
          <a:p>
            <a:r>
              <a:rPr lang="hu-HU" sz="1200" dirty="0"/>
              <a:t>has </a:t>
            </a:r>
            <a:r>
              <a:rPr lang="hu-HU" sz="1200" dirty="0" err="1"/>
              <a:t>problems</a:t>
            </a:r>
            <a:r>
              <a:rPr lang="hu-HU" sz="1200" dirty="0"/>
              <a:t> </a:t>
            </a:r>
            <a:r>
              <a:rPr lang="hu-HU" sz="1200" dirty="0" err="1"/>
              <a:t>with</a:t>
            </a:r>
            <a:r>
              <a:rPr lang="hu-HU" sz="1200" dirty="0"/>
              <a:t> </a:t>
            </a:r>
            <a:r>
              <a:rPr lang="hu-HU" sz="1200" dirty="0" err="1"/>
              <a:t>recognizing</a:t>
            </a:r>
            <a:r>
              <a:rPr lang="hu-HU" sz="1200" dirty="0"/>
              <a:t> </a:t>
            </a:r>
            <a:r>
              <a:rPr lang="hu-HU" sz="1200" dirty="0" err="1"/>
              <a:t>parents</a:t>
            </a:r>
            <a:endParaRPr lang="hu-HU" sz="1200" dirty="0"/>
          </a:p>
          <a:p>
            <a:r>
              <a:rPr lang="en-US" sz="1200" dirty="0"/>
              <a:t>“</a:t>
            </a:r>
            <a:r>
              <a:rPr lang="hu-HU" sz="1200" dirty="0" err="1"/>
              <a:t>My</a:t>
            </a:r>
            <a:r>
              <a:rPr lang="hu-HU" sz="1200" dirty="0"/>
              <a:t> </a:t>
            </a:r>
            <a:r>
              <a:rPr lang="hu-HU" sz="1200" dirty="0" err="1"/>
              <a:t>mother</a:t>
            </a:r>
            <a:r>
              <a:rPr lang="hu-HU" sz="1200" dirty="0"/>
              <a:t> </a:t>
            </a:r>
            <a:r>
              <a:rPr lang="hu-HU" sz="1200" dirty="0" err="1"/>
              <a:t>looks</a:t>
            </a:r>
            <a:r>
              <a:rPr lang="hu-HU" sz="1200" dirty="0"/>
              <a:t> </a:t>
            </a:r>
            <a:r>
              <a:rPr lang="hu-HU" sz="1200" dirty="0" err="1"/>
              <a:t>so</a:t>
            </a:r>
            <a:r>
              <a:rPr lang="hu-HU" sz="1200" dirty="0"/>
              <a:t> </a:t>
            </a:r>
            <a:r>
              <a:rPr lang="hu-HU" sz="1200" dirty="0" err="1"/>
              <a:t>different</a:t>
            </a:r>
            <a:endParaRPr lang="hu-HU" sz="1200" dirty="0"/>
          </a:p>
          <a:p>
            <a:r>
              <a:rPr lang="hu-HU" sz="1200" dirty="0"/>
              <a:t> </a:t>
            </a:r>
            <a:r>
              <a:rPr lang="hu-HU" sz="1200" dirty="0" err="1"/>
              <a:t>from</a:t>
            </a:r>
            <a:r>
              <a:rPr lang="hu-HU" sz="1200" dirty="0"/>
              <a:t> </a:t>
            </a:r>
            <a:r>
              <a:rPr lang="hu-HU" sz="1200" dirty="0" err="1"/>
              <a:t>time</a:t>
            </a:r>
            <a:r>
              <a:rPr lang="hu-HU" sz="1200" dirty="0"/>
              <a:t> </a:t>
            </a:r>
            <a:r>
              <a:rPr lang="hu-HU" sz="1200" dirty="0" err="1"/>
              <a:t>to</a:t>
            </a:r>
            <a:r>
              <a:rPr lang="hu-HU" sz="1200" dirty="0"/>
              <a:t> </a:t>
            </a:r>
            <a:r>
              <a:rPr lang="hu-HU" sz="1200" dirty="0" err="1"/>
              <a:t>time</a:t>
            </a:r>
            <a:r>
              <a:rPr lang="en-US" sz="1200" dirty="0"/>
              <a:t>”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17327BA-9925-49B3-9822-F77943DCE424}"/>
              </a:ext>
            </a:extLst>
          </p:cNvPr>
          <p:cNvSpPr txBox="1">
            <a:spLocks noChangeArrowheads="1"/>
          </p:cNvSpPr>
          <p:nvPr/>
        </p:nvSpPr>
        <p:spPr>
          <a:xfrm>
            <a:off x="5220072" y="1672170"/>
            <a:ext cx="4061070" cy="525779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500" dirty="0" err="1"/>
              <a:t>Second</a:t>
            </a:r>
            <a:r>
              <a:rPr lang="hu-HU" sz="1500" dirty="0"/>
              <a:t> </a:t>
            </a:r>
            <a:r>
              <a:rPr lang="hu-HU" sz="1500" dirty="0" err="1"/>
              <a:t>type</a:t>
            </a:r>
            <a:r>
              <a:rPr lang="hu-HU" sz="1500" dirty="0"/>
              <a:t> of </a:t>
            </a:r>
            <a:r>
              <a:rPr lang="hu-HU" sz="1500" dirty="0" err="1"/>
              <a:t>recognition</a:t>
            </a:r>
            <a:endParaRPr lang="hu-HU" sz="1500" dirty="0"/>
          </a:p>
          <a:p>
            <a:pPr lvl="1"/>
            <a:r>
              <a:rPr lang="hu-HU" sz="1500" dirty="0" err="1"/>
              <a:t>What</a:t>
            </a:r>
            <a:r>
              <a:rPr lang="hu-HU" sz="1500" dirty="0"/>
              <a:t> is </a:t>
            </a:r>
            <a:r>
              <a:rPr lang="hu-HU" sz="1500" dirty="0" err="1"/>
              <a:t>this</a:t>
            </a:r>
            <a:r>
              <a:rPr lang="hu-HU" sz="1500" dirty="0"/>
              <a:t>?</a:t>
            </a:r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lvl="1"/>
            <a:endParaRPr lang="hu-HU" sz="1500" dirty="0"/>
          </a:p>
          <a:p>
            <a:pPr marL="457200" lvl="1" indent="0">
              <a:buNone/>
            </a:pPr>
            <a:endParaRPr lang="hu-HU" sz="1500" dirty="0"/>
          </a:p>
          <a:p>
            <a:r>
              <a:rPr lang="hu-HU" sz="1500" dirty="0" err="1"/>
              <a:t>Nothing</a:t>
            </a:r>
            <a:r>
              <a:rPr lang="hu-HU" sz="1500" dirty="0"/>
              <a:t> </a:t>
            </a:r>
            <a:r>
              <a:rPr lang="hu-HU" sz="1500" dirty="0" err="1"/>
              <a:t>to</a:t>
            </a:r>
            <a:r>
              <a:rPr lang="hu-HU" sz="1500" dirty="0"/>
              <a:t> </a:t>
            </a:r>
            <a:r>
              <a:rPr lang="hu-HU" sz="1500" dirty="0" err="1"/>
              <a:t>learn</a:t>
            </a:r>
            <a:r>
              <a:rPr lang="hu-HU" sz="1500" dirty="0"/>
              <a:t> </a:t>
            </a:r>
            <a:r>
              <a:rPr lang="hu-HU" sz="1500" dirty="0" err="1"/>
              <a:t>if</a:t>
            </a:r>
            <a:r>
              <a:rPr lang="hu-HU" sz="1500" dirty="0"/>
              <a:t> </a:t>
            </a:r>
            <a:r>
              <a:rPr lang="hu-HU" sz="1500" dirty="0" err="1"/>
              <a:t>we</a:t>
            </a:r>
            <a:r>
              <a:rPr lang="hu-HU" sz="1500" dirty="0"/>
              <a:t> </a:t>
            </a:r>
            <a:r>
              <a:rPr lang="hu-HU" sz="1500" dirty="0" err="1"/>
              <a:t>know</a:t>
            </a:r>
            <a:r>
              <a:rPr lang="hu-HU" sz="1500" dirty="0"/>
              <a:t> </a:t>
            </a:r>
            <a:r>
              <a:rPr lang="hu-HU" sz="1500" dirty="0" err="1"/>
              <a:t>the</a:t>
            </a:r>
            <a:r>
              <a:rPr lang="hu-HU" sz="1500" dirty="0"/>
              <a:t> </a:t>
            </a:r>
            <a:r>
              <a:rPr lang="hu-HU" sz="1500" dirty="0" err="1"/>
              <a:t>components</a:t>
            </a:r>
            <a:endParaRPr lang="hu-HU" sz="1500" dirty="0"/>
          </a:p>
          <a:p>
            <a:r>
              <a:rPr lang="hu-HU" sz="1500" dirty="0" err="1"/>
              <a:t>Easy</a:t>
            </a:r>
            <a:r>
              <a:rPr lang="hu-HU" sz="1500" dirty="0"/>
              <a:t> </a:t>
            </a:r>
            <a:r>
              <a:rPr lang="hu-HU" sz="1500" dirty="0" err="1"/>
              <a:t>to</a:t>
            </a:r>
            <a:r>
              <a:rPr lang="hu-HU" sz="1500" dirty="0"/>
              <a:t> </a:t>
            </a:r>
            <a:r>
              <a:rPr lang="hu-HU" sz="1500" dirty="0" err="1"/>
              <a:t>communicate</a:t>
            </a:r>
            <a:endParaRPr lang="hu-HU" sz="1500" dirty="0"/>
          </a:p>
          <a:p>
            <a:r>
              <a:rPr lang="hu-HU" sz="1500" dirty="0" err="1"/>
              <a:t>Easy</a:t>
            </a:r>
            <a:r>
              <a:rPr lang="hu-HU" sz="1500" dirty="0"/>
              <a:t> </a:t>
            </a:r>
            <a:r>
              <a:rPr lang="hu-HU" sz="1500" dirty="0" err="1"/>
              <a:t>to</a:t>
            </a:r>
            <a:r>
              <a:rPr lang="hu-HU" sz="1500" dirty="0"/>
              <a:t> </a:t>
            </a:r>
            <a:r>
              <a:rPr lang="hu-HU" sz="1500" dirty="0" err="1"/>
              <a:t>extend</a:t>
            </a:r>
            <a:r>
              <a:rPr lang="hu-HU" sz="1500" dirty="0"/>
              <a:t>, </a:t>
            </a:r>
            <a:r>
              <a:rPr lang="hu-HU" sz="1500" dirty="0" err="1"/>
              <a:t>e.g</a:t>
            </a:r>
            <a:r>
              <a:rPr lang="hu-HU" sz="1500" dirty="0"/>
              <a:t>., </a:t>
            </a:r>
            <a:r>
              <a:rPr lang="hu-HU" sz="1500" dirty="0" err="1"/>
              <a:t>for</a:t>
            </a:r>
            <a:r>
              <a:rPr lang="hu-HU" sz="1500" dirty="0"/>
              <a:t> zebra </a:t>
            </a:r>
          </a:p>
          <a:p>
            <a:pPr lvl="1"/>
            <a:r>
              <a:rPr lang="hu-HU" sz="1500" dirty="0" err="1">
                <a:sym typeface="Wingdings" panose="05000000000000000000" pitchFamily="2" charset="2"/>
              </a:rPr>
              <a:t>cf</a:t>
            </a:r>
            <a:r>
              <a:rPr lang="hu-HU" sz="1500" dirty="0">
                <a:sym typeface="Wingdings" panose="05000000000000000000" pitchFamily="2" charset="2"/>
              </a:rPr>
              <a:t>. </a:t>
            </a:r>
            <a:r>
              <a:rPr lang="hu-HU" sz="1500" dirty="0" err="1"/>
              <a:t>zero</a:t>
            </a:r>
            <a:r>
              <a:rPr lang="hu-HU" sz="1500" dirty="0"/>
              <a:t> </a:t>
            </a:r>
            <a:r>
              <a:rPr lang="hu-HU" sz="1500" dirty="0" err="1"/>
              <a:t>shot</a:t>
            </a:r>
            <a:r>
              <a:rPr lang="hu-HU" sz="1500" dirty="0"/>
              <a:t> learning)</a:t>
            </a:r>
          </a:p>
          <a:p>
            <a:endParaRPr lang="hu-HU" sz="15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</p:txBody>
      </p:sp>
      <p:sp>
        <p:nvSpPr>
          <p:cNvPr id="12" name="Szövegdoboz 9">
            <a:extLst>
              <a:ext uri="{FF2B5EF4-FFF2-40B4-BE49-F238E27FC236}">
                <a16:creationId xmlns:a16="http://schemas.microsoft.com/office/drawing/2014/main" id="{83265065-97B2-482B-99D2-D063001DA4DA}"/>
              </a:ext>
            </a:extLst>
          </p:cNvPr>
          <p:cNvSpPr txBox="1"/>
          <p:nvPr/>
        </p:nvSpPr>
        <p:spPr>
          <a:xfrm>
            <a:off x="6778826" y="5696355"/>
            <a:ext cx="191942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C00000"/>
                </a:solidFill>
              </a:rPr>
              <a:t>4 </a:t>
            </a:r>
            <a:r>
              <a:rPr lang="hu-HU" b="1" dirty="0" err="1">
                <a:solidFill>
                  <a:srgbClr val="C00000"/>
                </a:solidFill>
              </a:rPr>
              <a:t>yr</a:t>
            </a:r>
            <a:r>
              <a:rPr lang="hu-HU" b="1" dirty="0">
                <a:solidFill>
                  <a:srgbClr val="C00000"/>
                </a:solidFill>
              </a:rPr>
              <a:t> old </a:t>
            </a:r>
            <a:r>
              <a:rPr lang="hu-HU" b="1" dirty="0" err="1">
                <a:solidFill>
                  <a:srgbClr val="C00000"/>
                </a:solidFill>
              </a:rPr>
              <a:t>normal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child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3" name="Szövegdoboz 11">
            <a:extLst>
              <a:ext uri="{FF2B5EF4-FFF2-40B4-BE49-F238E27FC236}">
                <a16:creationId xmlns:a16="http://schemas.microsoft.com/office/drawing/2014/main" id="{7BE9B0AE-7A6C-4D3F-8B4D-2992CD793DF7}"/>
              </a:ext>
            </a:extLst>
          </p:cNvPr>
          <p:cNvSpPr txBox="1"/>
          <p:nvPr/>
        </p:nvSpPr>
        <p:spPr>
          <a:xfrm>
            <a:off x="259835" y="1596494"/>
            <a:ext cx="3960440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C00000"/>
                </a:solidFill>
              </a:rPr>
              <a:t>Same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autistic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person</a:t>
            </a:r>
            <a:r>
              <a:rPr lang="hu-HU" b="1" dirty="0">
                <a:solidFill>
                  <a:srgbClr val="C00000"/>
                </a:solidFill>
              </a:rPr>
              <a:t>, </a:t>
            </a:r>
            <a:r>
              <a:rPr lang="hu-HU" b="1" dirty="0" err="1">
                <a:solidFill>
                  <a:srgbClr val="C00000"/>
                </a:solidFill>
              </a:rPr>
              <a:t>age</a:t>
            </a:r>
            <a:r>
              <a:rPr lang="hu-HU" b="1" dirty="0">
                <a:solidFill>
                  <a:srgbClr val="C00000"/>
                </a:solidFill>
              </a:rPr>
              <a:t>: 20 </a:t>
            </a:r>
            <a:r>
              <a:rPr lang="hu-HU" b="1" dirty="0" err="1">
                <a:solidFill>
                  <a:srgbClr val="C00000"/>
                </a:solidFill>
              </a:rPr>
              <a:t>years</a:t>
            </a:r>
            <a:endParaRPr lang="hu-HU" b="1" dirty="0">
              <a:solidFill>
                <a:srgbClr val="C00000"/>
              </a:solidFill>
            </a:endParaRPr>
          </a:p>
          <a:p>
            <a:r>
              <a:rPr lang="hu-HU" sz="1200" dirty="0" err="1"/>
              <a:t>She</a:t>
            </a:r>
            <a:r>
              <a:rPr lang="hu-HU" sz="1200" dirty="0"/>
              <a:t> </a:t>
            </a:r>
            <a:r>
              <a:rPr lang="hu-HU" sz="1200" dirty="0" err="1"/>
              <a:t>could</a:t>
            </a:r>
            <a:r>
              <a:rPr lang="hu-HU" sz="1200" dirty="0"/>
              <a:t> </a:t>
            </a:r>
            <a:r>
              <a:rPr lang="hu-HU" sz="1200" dirty="0" err="1"/>
              <a:t>draw</a:t>
            </a:r>
            <a:r>
              <a:rPr lang="hu-HU" sz="1200" dirty="0"/>
              <a:t> </a:t>
            </a:r>
            <a:r>
              <a:rPr lang="hu-HU" sz="1200" dirty="0" err="1"/>
              <a:t>the</a:t>
            </a:r>
            <a:r>
              <a:rPr lang="hu-HU" sz="1200" dirty="0"/>
              <a:t> </a:t>
            </a:r>
            <a:r>
              <a:rPr lang="hu-HU" sz="1200" dirty="0" err="1"/>
              <a:t>components</a:t>
            </a:r>
            <a:r>
              <a:rPr lang="hu-HU" sz="1200" dirty="0"/>
              <a:t> of </a:t>
            </a:r>
            <a:r>
              <a:rPr lang="hu-HU" sz="1200" dirty="0" err="1"/>
              <a:t>the</a:t>
            </a:r>
            <a:r>
              <a:rPr lang="hu-HU" sz="1200" dirty="0"/>
              <a:t> </a:t>
            </a:r>
            <a:r>
              <a:rPr lang="hu-HU" sz="1200" dirty="0" err="1"/>
              <a:t>horse</a:t>
            </a:r>
            <a:r>
              <a:rPr lang="hu-HU" sz="1200" dirty="0">
                <a:solidFill>
                  <a:schemeClr val="bg1"/>
                </a:solidFill>
              </a:rPr>
              <a:t>…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5" descr="Horse_Drawing_normal_b_">
            <a:extLst>
              <a:ext uri="{FF2B5EF4-FFF2-40B4-BE49-F238E27FC236}">
                <a16:creationId xmlns:a16="http://schemas.microsoft.com/office/drawing/2014/main" id="{177E8412-6161-47B0-B949-131E494A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2600" y="2185737"/>
            <a:ext cx="32766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25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1F426-9369-4232-83EC-12233D27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13125-61C7-4824-8264-B0BEE9E67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836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Think about this horse example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hu-HU" sz="2800" dirty="0"/>
              <a:t> </a:t>
            </a:r>
            <a:r>
              <a:rPr lang="en-US" sz="2800" dirty="0"/>
              <a:t>What are the key features of the components?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800" dirty="0"/>
              <a:t> </a:t>
            </a:r>
            <a:r>
              <a:rPr lang="en-US" sz="2800" dirty="0"/>
              <a:t>Is color a component? </a:t>
            </a:r>
            <a:endParaRPr lang="hu-HU" sz="2800" dirty="0"/>
          </a:p>
          <a:p>
            <a:pPr marL="4119563" lvl="8" indent="-169863">
              <a:buFont typeface="Wingdings" panose="05000000000000000000" pitchFamily="2" charset="2"/>
              <a:buChar char="Ø"/>
            </a:pPr>
            <a:r>
              <a:rPr lang="hu-HU" sz="2800" dirty="0"/>
              <a:t> </a:t>
            </a:r>
            <a:r>
              <a:rPr lang="en-US" sz="2800" dirty="0"/>
              <a:t>YES</a:t>
            </a:r>
            <a:r>
              <a:rPr lang="hu-HU" sz="2800" dirty="0"/>
              <a:t>, of course</a:t>
            </a:r>
            <a:r>
              <a:rPr lang="en-US" sz="2800" dirty="0"/>
              <a:t>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800" dirty="0"/>
              <a:t> </a:t>
            </a:r>
            <a:r>
              <a:rPr lang="en-US" sz="2800" dirty="0"/>
              <a:t>What is the difference between the two types of components</a:t>
            </a:r>
            <a:r>
              <a:rPr lang="hu-HU" sz="2800" dirty="0"/>
              <a:t>, i.e., </a:t>
            </a:r>
          </a:p>
          <a:p>
            <a:pPr marL="800091" lvl="1" indent="-457200">
              <a:buAutoNum type="alphaLcParenBoth"/>
            </a:pPr>
            <a:r>
              <a:rPr lang="hu-HU" sz="2500" dirty="0" err="1"/>
              <a:t>the</a:t>
            </a:r>
            <a:r>
              <a:rPr lang="hu-HU" sz="2500" dirty="0"/>
              <a:t> </a:t>
            </a:r>
            <a:r>
              <a:rPr lang="hu-HU" sz="2500" dirty="0" err="1"/>
              <a:t>components</a:t>
            </a:r>
            <a:r>
              <a:rPr lang="hu-HU" sz="2500" dirty="0"/>
              <a:t> of </a:t>
            </a:r>
            <a:r>
              <a:rPr lang="hu-HU" sz="2500" dirty="0" err="1"/>
              <a:t>the</a:t>
            </a:r>
            <a:r>
              <a:rPr lang="hu-HU" sz="2500" dirty="0"/>
              <a:t> </a:t>
            </a:r>
            <a:r>
              <a:rPr lang="hu-HU" sz="2500" dirty="0" err="1"/>
              <a:t>horse</a:t>
            </a:r>
            <a:r>
              <a:rPr lang="hu-HU" sz="2500" dirty="0"/>
              <a:t> and </a:t>
            </a:r>
          </a:p>
          <a:p>
            <a:pPr marL="800091" lvl="1" indent="-457200">
              <a:buAutoNum type="alphaLcParenBoth"/>
            </a:pPr>
            <a:r>
              <a:rPr lang="hu-HU" sz="2500" dirty="0" err="1"/>
              <a:t>the</a:t>
            </a:r>
            <a:r>
              <a:rPr lang="hu-HU" sz="2500" dirty="0"/>
              <a:t> </a:t>
            </a:r>
            <a:r>
              <a:rPr lang="hu-HU" sz="2500" dirty="0" err="1"/>
              <a:t>color</a:t>
            </a:r>
            <a:r>
              <a:rPr lang="hu-HU" sz="2500" dirty="0"/>
              <a:t>/</a:t>
            </a:r>
            <a:r>
              <a:rPr lang="hu-HU" sz="2500" dirty="0" err="1"/>
              <a:t>texture</a:t>
            </a:r>
            <a:r>
              <a:rPr lang="hu-HU" sz="2500" dirty="0"/>
              <a:t> of </a:t>
            </a:r>
            <a:r>
              <a:rPr lang="hu-HU" sz="2500" dirty="0" err="1"/>
              <a:t>the</a:t>
            </a:r>
            <a:r>
              <a:rPr lang="hu-HU" sz="2500" dirty="0"/>
              <a:t> </a:t>
            </a:r>
            <a:r>
              <a:rPr lang="hu-HU" sz="2500" dirty="0" err="1"/>
              <a:t>horse</a:t>
            </a:r>
            <a:r>
              <a:rPr lang="hu-HU" sz="2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26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1F426-9369-4232-83EC-12233D27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564904"/>
            <a:ext cx="5983356" cy="1143000"/>
          </a:xfrm>
        </p:spPr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world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The </a:t>
            </a:r>
            <a:r>
              <a:rPr lang="hu-HU" dirty="0" err="1"/>
              <a:t>environment</a:t>
            </a:r>
            <a:r>
              <a:rPr lang="hu-HU" dirty="0"/>
              <a:t> of AI</a:t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9884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7080-86E3-45CC-8E06-7736E451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74638"/>
            <a:ext cx="6439004" cy="1143000"/>
          </a:xfrm>
        </p:spPr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world</a:t>
            </a:r>
            <a:r>
              <a:rPr lang="hu-HU" dirty="0"/>
              <a:t> is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quickly</a:t>
            </a:r>
            <a:r>
              <a:rPr lang="hu-HU" dirty="0"/>
              <a:t>. </a:t>
            </a:r>
            <a:r>
              <a:rPr lang="hu-HU" dirty="0" err="1"/>
              <a:t>It</a:t>
            </a:r>
            <a:r>
              <a:rPr lang="hu-HU" dirty="0"/>
              <a:t> is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) </a:t>
            </a:r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3D23E-2B28-46EA-9129-073F944C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650084" y="1402802"/>
            <a:ext cx="6976544" cy="52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1C28F-51BA-4D37-9449-C3270320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74638"/>
            <a:ext cx="6439004" cy="1143000"/>
          </a:xfrm>
        </p:spPr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world</a:t>
            </a:r>
            <a:r>
              <a:rPr lang="hu-HU" dirty="0"/>
              <a:t> is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quickly</a:t>
            </a:r>
            <a:r>
              <a:rPr lang="hu-HU" dirty="0"/>
              <a:t>. </a:t>
            </a:r>
            <a:r>
              <a:rPr lang="hu-HU" dirty="0" err="1"/>
              <a:t>It</a:t>
            </a:r>
            <a:r>
              <a:rPr lang="hu-HU" dirty="0"/>
              <a:t> is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) </a:t>
            </a:r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45771-C109-4990-877D-117C24FA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5429"/>
            <a:ext cx="9213182" cy="4535321"/>
          </a:xfrm>
          <a:prstGeom prst="rect">
            <a:avLst/>
          </a:prstGeom>
        </p:spPr>
      </p:pic>
      <p:pic>
        <p:nvPicPr>
          <p:cNvPr id="8" name="Picture 8" descr="Image result for climate change data">
            <a:extLst>
              <a:ext uri="{FF2B5EF4-FFF2-40B4-BE49-F238E27FC236}">
                <a16:creationId xmlns:a16="http://schemas.microsoft.com/office/drawing/2014/main" id="{0409ABDF-A753-4F03-A757-ACF65277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209" y="1524911"/>
            <a:ext cx="3803126" cy="25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climate change data">
            <a:extLst>
              <a:ext uri="{FF2B5EF4-FFF2-40B4-BE49-F238E27FC236}">
                <a16:creationId xmlns:a16="http://schemas.microsoft.com/office/drawing/2014/main" id="{8BF7FC35-F27E-4C7A-8C80-33A916F8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911"/>
            <a:ext cx="4431792" cy="25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trend extreme weather events worldwide 2017">
            <a:extLst>
              <a:ext uri="{FF2B5EF4-FFF2-40B4-BE49-F238E27FC236}">
                <a16:creationId xmlns:a16="http://schemas.microsoft.com/office/drawing/2014/main" id="{BAFF3E47-C75E-439A-973C-D4E5C45B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92" y="2945062"/>
            <a:ext cx="5741247" cy="375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1C28F-51BA-4D37-9449-C3270320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74638"/>
            <a:ext cx="6439004" cy="1143000"/>
          </a:xfrm>
        </p:spPr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world</a:t>
            </a:r>
            <a:r>
              <a:rPr lang="hu-HU" dirty="0"/>
              <a:t> is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quickly</a:t>
            </a:r>
            <a:r>
              <a:rPr lang="hu-HU" dirty="0"/>
              <a:t>. </a:t>
            </a:r>
            <a:r>
              <a:rPr lang="hu-HU" dirty="0" err="1"/>
              <a:t>It</a:t>
            </a:r>
            <a:r>
              <a:rPr lang="hu-HU" dirty="0"/>
              <a:t> is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) </a:t>
            </a:r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AI</a:t>
            </a:r>
          </a:p>
        </p:txBody>
      </p:sp>
      <p:pic>
        <p:nvPicPr>
          <p:cNvPr id="3" name="Picture 2" descr="A group of people with luggage at an airport&#10;&#10;Description generated with high confidence">
            <a:extLst>
              <a:ext uri="{FF2B5EF4-FFF2-40B4-BE49-F238E27FC236}">
                <a16:creationId xmlns:a16="http://schemas.microsoft.com/office/drawing/2014/main" id="{0FDC97BB-A2A0-47F7-A6B7-CD31353DF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2"/>
          <a:stretch/>
        </p:blipFill>
        <p:spPr>
          <a:xfrm>
            <a:off x="318344" y="1417638"/>
            <a:ext cx="7308284" cy="49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D09D4-840C-4253-9E8A-7138D76F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2" y="2417547"/>
            <a:ext cx="2857500" cy="160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E9BD4B-D940-4120-91C9-D9A381EC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1" y="204680"/>
            <a:ext cx="2628900" cy="1743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7663D-E17A-4A21-9F68-B5F23442E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000" r="89778">
                        <a14:foregroundMark x1="16000" y1="78222" x2="27556" y2="85333"/>
                        <a14:foregroundMark x1="72444" y1="16000" x2="77333" y2="22667"/>
                        <a14:foregroundMark x1="9333" y1="66667" x2="8000" y2="77333"/>
                        <a14:foregroundMark x1="36000" y1="83556" x2="17333" y2="85333"/>
                        <a14:foregroundMark x1="60444" y1="56000" x2="67556" y2="52000"/>
                        <a14:foregroundMark x1="77778" y1="84889" x2="58222" y2="74222"/>
                        <a14:foregroundMark x1="58222" y1="74222" x2="52889" y2="73333"/>
                        <a14:foregroundMark x1="80000" y1="81778" x2="56889" y2="72444"/>
                        <a14:foregroundMark x1="56889" y1="72444" x2="52889" y2="69333"/>
                        <a14:foregroundMark x1="77778" y1="77778" x2="55111" y2="70667"/>
                        <a14:foregroundMark x1="82667" y1="82222" x2="60444" y2="73333"/>
                        <a14:foregroundMark x1="60444" y1="73333" x2="56889" y2="68444"/>
                        <a14:foregroundMark x1="9778" y1="83111" x2="20889" y2="63556"/>
                        <a14:foregroundMark x1="20889" y1="63556" x2="24889" y2="62667"/>
                        <a14:foregroundMark x1="31556" y1="38667" x2="18667" y2="20000"/>
                        <a14:foregroundMark x1="18667" y1="20000" x2="26667" y2="1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481" y="2273256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D5FF8-BD9B-44AD-A894-5D7C24970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3333" l="5778" r="96889">
                        <a14:foregroundMark x1="72000" y1="88889" x2="40444" y2="84000"/>
                        <a14:foregroundMark x1="40444" y1="84000" x2="12889" y2="71111"/>
                        <a14:foregroundMark x1="12889" y1="71111" x2="10222" y2="39111"/>
                        <a14:foregroundMark x1="10222" y1="39111" x2="23111" y2="18222"/>
                        <a14:foregroundMark x1="78222" y1="19111" x2="44000" y2="10667"/>
                        <a14:foregroundMark x1="44000" y1="10667" x2="14667" y2="15111"/>
                        <a14:foregroundMark x1="14667" y1="15111" x2="11556" y2="16444"/>
                        <a14:foregroundMark x1="8000" y1="19556" x2="6222" y2="81333"/>
                        <a14:foregroundMark x1="6222" y1="81333" x2="64889" y2="91111"/>
                        <a14:foregroundMark x1="92444" y1="13778" x2="96889" y2="43111"/>
                        <a14:foregroundMark x1="96889" y1="43111" x2="92889" y2="68444"/>
                        <a14:foregroundMark x1="18222" y1="13778" x2="46667" y2="4444"/>
                        <a14:foregroundMark x1="46667" y1="4444" x2="49778" y2="5333"/>
                        <a14:foregroundMark x1="54222" y1="92889" x2="68889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9412" y="2407212"/>
            <a:ext cx="1620869" cy="1620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49CE9-424B-4571-8D66-9E1621DDE3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42"/>
          <a:stretch/>
        </p:blipFill>
        <p:spPr>
          <a:xfrm>
            <a:off x="107935" y="4607357"/>
            <a:ext cx="4003528" cy="204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4F374-91BB-459A-A2CF-F6EDBBC44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868" y="87231"/>
            <a:ext cx="2879911" cy="191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E8026E-7AB0-47D1-AD46-1FC2616D8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291" y="4226933"/>
            <a:ext cx="4852774" cy="2426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FF4C6-50D5-4ECD-8737-E19F132B72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6843" y="2278692"/>
            <a:ext cx="2521143" cy="1768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BC4DB-4113-43C4-A05A-0CE6C1C24A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2368" y="260606"/>
            <a:ext cx="2628900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562F0C-A883-423B-BF1F-8C53CD0AE295}"/>
              </a:ext>
            </a:extLst>
          </p:cNvPr>
          <p:cNvSpPr txBox="1">
            <a:spLocks/>
          </p:cNvSpPr>
          <p:nvPr/>
        </p:nvSpPr>
        <p:spPr>
          <a:xfrm>
            <a:off x="584960" y="1937115"/>
            <a:ext cx="5773602" cy="672282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>
                <a:solidFill>
                  <a:srgbClr val="C00000"/>
                </a:solidFill>
              </a:rPr>
              <a:t>This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due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to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informatics</a:t>
            </a:r>
            <a:r>
              <a:rPr lang="hu-HU" dirty="0">
                <a:solidFill>
                  <a:srgbClr val="C00000"/>
                </a:solidFill>
              </a:rPr>
              <a:t> and AI  </a:t>
            </a:r>
          </a:p>
        </p:txBody>
      </p:sp>
    </p:spTree>
    <p:extLst>
      <p:ext uri="{BB962C8B-B14F-4D97-AF65-F5344CB8AC3E}">
        <p14:creationId xmlns:p14="http://schemas.microsoft.com/office/powerpoint/2010/main" val="34399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6C3128-1F26-43B6-802D-39DEA7A2A2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Homeworks</a:t>
            </a:r>
            <a:r>
              <a:rPr lang="hu-HU" dirty="0"/>
              <a:t> / </a:t>
            </a:r>
            <a:r>
              <a:rPr lang="hu-HU" dirty="0" err="1"/>
              <a:t>exercises</a:t>
            </a:r>
            <a:r>
              <a:rPr lang="hu-HU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C3A5-F598-4E33-9830-75F98E6404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528" y="1196976"/>
            <a:ext cx="7632848" cy="5400376"/>
          </a:xfrm>
        </p:spPr>
        <p:txBody>
          <a:bodyPr/>
          <a:lstStyle/>
          <a:p>
            <a:pPr indent="0">
              <a:buNone/>
            </a:pPr>
            <a:r>
              <a:rPr lang="hu-HU" sz="1400" dirty="0" err="1"/>
              <a:t>Lectures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</a:t>
            </a:r>
            <a:r>
              <a:rPr lang="hu-HU" sz="1400" dirty="0" err="1"/>
              <a:t>Wednesdays</a:t>
            </a:r>
            <a:r>
              <a:rPr lang="hu-HU" sz="1400" dirty="0"/>
              <a:t>, </a:t>
            </a:r>
            <a:r>
              <a:rPr lang="hu-HU" sz="1400" dirty="0" err="1"/>
              <a:t>between</a:t>
            </a:r>
            <a:r>
              <a:rPr lang="hu-HU" sz="1400" dirty="0"/>
              <a:t> 4.00PM and 5.00PM</a:t>
            </a:r>
          </a:p>
          <a:p>
            <a:pPr indent="0">
              <a:buNone/>
            </a:pPr>
            <a:r>
              <a:rPr lang="hu-HU" sz="1400" dirty="0" err="1"/>
              <a:t>Due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Covid</a:t>
            </a:r>
            <a:r>
              <a:rPr lang="hu-HU" sz="1400" dirty="0"/>
              <a:t> and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large</a:t>
            </a:r>
            <a:r>
              <a:rPr lang="hu-HU" sz="1400" dirty="0"/>
              <a:t> </a:t>
            </a:r>
            <a:r>
              <a:rPr lang="hu-HU" sz="1400" dirty="0" err="1"/>
              <a:t>number</a:t>
            </a:r>
            <a:r>
              <a:rPr lang="hu-HU" sz="1400" dirty="0"/>
              <a:t> of </a:t>
            </a:r>
            <a:r>
              <a:rPr lang="hu-HU" sz="1400" dirty="0" err="1"/>
              <a:t>students</a:t>
            </a:r>
            <a:r>
              <a:rPr lang="hu-HU" sz="1400" dirty="0"/>
              <a:t> </a:t>
            </a:r>
            <a:r>
              <a:rPr lang="hu-HU" sz="1400" dirty="0" err="1"/>
              <a:t>who</a:t>
            </a:r>
            <a:r>
              <a:rPr lang="hu-HU" sz="1400" dirty="0"/>
              <a:t> </a:t>
            </a:r>
            <a:r>
              <a:rPr lang="hu-HU" sz="1400" dirty="0" err="1"/>
              <a:t>registered</a:t>
            </a:r>
            <a:r>
              <a:rPr lang="hu-HU" sz="1400" dirty="0"/>
              <a:t> </a:t>
            </a:r>
            <a:r>
              <a:rPr lang="hu-HU" sz="1400" dirty="0" err="1"/>
              <a:t>for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course, I am preparing </a:t>
            </a:r>
            <a:r>
              <a:rPr lang="hu-HU" sz="1400" dirty="0" err="1"/>
              <a:t>videos</a:t>
            </a:r>
            <a:r>
              <a:rPr lang="hu-HU" sz="1400" dirty="0"/>
              <a:t> </a:t>
            </a:r>
            <a:r>
              <a:rPr lang="hu-HU" sz="1400" dirty="0" err="1"/>
              <a:t>for</a:t>
            </a:r>
            <a:r>
              <a:rPr lang="hu-HU" sz="1400" dirty="0"/>
              <a:t> </a:t>
            </a:r>
            <a:r>
              <a:rPr lang="hu-HU" sz="1400" dirty="0" err="1"/>
              <a:t>each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, </a:t>
            </a:r>
            <a:r>
              <a:rPr lang="hu-HU" sz="1400" dirty="0" err="1"/>
              <a:t>since</a:t>
            </a:r>
            <a:r>
              <a:rPr lang="hu-HU" sz="1400" dirty="0"/>
              <a:t> streaming </a:t>
            </a:r>
            <a:r>
              <a:rPr lang="hu-HU" sz="1400" dirty="0" err="1"/>
              <a:t>may</a:t>
            </a:r>
            <a:r>
              <a:rPr lang="hu-HU" sz="1400" dirty="0"/>
              <a:t> </a:t>
            </a:r>
            <a:r>
              <a:rPr lang="hu-HU" sz="1400" dirty="0" err="1"/>
              <a:t>frequently</a:t>
            </a:r>
            <a:r>
              <a:rPr lang="hu-HU" sz="1400" dirty="0"/>
              <a:t> </a:t>
            </a:r>
            <a:r>
              <a:rPr lang="hu-HU" sz="1400" dirty="0" err="1"/>
              <a:t>fail</a:t>
            </a:r>
            <a:r>
              <a:rPr lang="hu-HU" sz="1400" dirty="0"/>
              <a:t> and </a:t>
            </a:r>
            <a:r>
              <a:rPr lang="hu-HU" sz="1400" dirty="0" err="1"/>
              <a:t>you</a:t>
            </a:r>
            <a:r>
              <a:rPr lang="hu-HU" sz="1400" dirty="0"/>
              <a:t> </a:t>
            </a:r>
            <a:r>
              <a:rPr lang="hu-HU" sz="1400" dirty="0" err="1"/>
              <a:t>could</a:t>
            </a:r>
            <a:r>
              <a:rPr lang="hu-HU" sz="1400" dirty="0"/>
              <a:t> be </a:t>
            </a:r>
            <a:r>
              <a:rPr lang="hu-HU" sz="1400" dirty="0" err="1"/>
              <a:t>lost</a:t>
            </a:r>
            <a:r>
              <a:rPr lang="hu-HU" sz="1400" dirty="0"/>
              <a:t> in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. </a:t>
            </a:r>
          </a:p>
          <a:p>
            <a:pPr indent="0">
              <a:buNone/>
            </a:pP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each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 </a:t>
            </a:r>
            <a:r>
              <a:rPr lang="hu-HU" sz="1400" dirty="0" err="1"/>
              <a:t>there</a:t>
            </a:r>
            <a:r>
              <a:rPr lang="hu-HU" sz="1400" dirty="0"/>
              <a:t> is a </a:t>
            </a:r>
            <a:r>
              <a:rPr lang="hu-HU" sz="1400" dirty="0" err="1"/>
              <a:t>list</a:t>
            </a:r>
            <a:r>
              <a:rPr lang="hu-HU" sz="1400" dirty="0"/>
              <a:t> of </a:t>
            </a:r>
            <a:r>
              <a:rPr lang="hu-HU" sz="1400" dirty="0" err="1"/>
              <a:t>problems</a:t>
            </a:r>
            <a:r>
              <a:rPr lang="hu-HU" sz="1400" dirty="0"/>
              <a:t>/</a:t>
            </a:r>
            <a:r>
              <a:rPr lang="hu-HU" sz="1400" dirty="0" err="1"/>
              <a:t>questions</a:t>
            </a:r>
            <a:r>
              <a:rPr lang="hu-HU" sz="1400" dirty="0"/>
              <a:t>. </a:t>
            </a:r>
            <a:r>
              <a:rPr lang="hu-HU" sz="1400" dirty="0" err="1"/>
              <a:t>It</a:t>
            </a:r>
            <a:r>
              <a:rPr lang="hu-HU" sz="1400" dirty="0"/>
              <a:t> is </a:t>
            </a:r>
            <a:r>
              <a:rPr lang="hu-HU" sz="1400" dirty="0" err="1"/>
              <a:t>at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end of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talk</a:t>
            </a:r>
            <a:r>
              <a:rPr lang="hu-HU" sz="1400" dirty="0"/>
              <a:t>. The starting </a:t>
            </a:r>
            <a:r>
              <a:rPr lang="hu-HU" sz="1400" dirty="0" err="1"/>
              <a:t>slide</a:t>
            </a:r>
            <a:r>
              <a:rPr lang="hu-HU" sz="1400" dirty="0"/>
              <a:t> of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list</a:t>
            </a:r>
            <a:r>
              <a:rPr lang="hu-HU" sz="1400" dirty="0"/>
              <a:t> is </a:t>
            </a:r>
            <a:r>
              <a:rPr lang="hu-HU" sz="1400" dirty="0" err="1"/>
              <a:t>titled</a:t>
            </a:r>
            <a:r>
              <a:rPr lang="hu-HU" sz="1400" dirty="0"/>
              <a:t>:  „</a:t>
            </a:r>
            <a:r>
              <a:rPr lang="hu-HU" sz="1400" dirty="0" err="1"/>
              <a:t>what</a:t>
            </a:r>
            <a:r>
              <a:rPr lang="hu-HU" sz="1400" dirty="0"/>
              <a:t> </a:t>
            </a:r>
            <a:r>
              <a:rPr lang="hu-HU" sz="1400" dirty="0" err="1"/>
              <a:t>we</a:t>
            </a:r>
            <a:r>
              <a:rPr lang="hu-HU" sz="1400" dirty="0"/>
              <a:t> </a:t>
            </a:r>
            <a:r>
              <a:rPr lang="hu-HU" sz="1400" dirty="0" err="1"/>
              <a:t>learned</a:t>
            </a:r>
            <a:r>
              <a:rPr lang="hu-HU" sz="1400" dirty="0"/>
              <a:t> </a:t>
            </a:r>
            <a:r>
              <a:rPr lang="hu-HU" sz="1400" dirty="0" err="1"/>
              <a:t>today</a:t>
            </a:r>
            <a:r>
              <a:rPr lang="hu-HU" sz="1400" dirty="0"/>
              <a:t>”. </a:t>
            </a:r>
            <a:r>
              <a:rPr lang="hu-HU" sz="1400" dirty="0" err="1"/>
              <a:t>You</a:t>
            </a:r>
            <a:r>
              <a:rPr lang="hu-HU" sz="1400" dirty="0"/>
              <a:t> </a:t>
            </a:r>
            <a:r>
              <a:rPr lang="hu-HU" sz="1400" dirty="0" err="1"/>
              <a:t>have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submit</a:t>
            </a:r>
            <a:r>
              <a:rPr lang="hu-HU" sz="1400" dirty="0"/>
              <a:t> </a:t>
            </a:r>
            <a:r>
              <a:rPr lang="hu-HU" sz="1400" dirty="0" err="1"/>
              <a:t>your</a:t>
            </a:r>
            <a:r>
              <a:rPr lang="hu-HU" sz="1400" dirty="0"/>
              <a:t> </a:t>
            </a:r>
            <a:r>
              <a:rPr lang="hu-HU" sz="1400" dirty="0" err="1"/>
              <a:t>answers</a:t>
            </a:r>
            <a:r>
              <a:rPr lang="hu-HU" sz="1400" dirty="0"/>
              <a:t> </a:t>
            </a:r>
            <a:r>
              <a:rPr lang="hu-HU" sz="1400" dirty="0" err="1"/>
              <a:t>one</a:t>
            </a:r>
            <a:r>
              <a:rPr lang="hu-HU" sz="1400" dirty="0"/>
              <a:t> </a:t>
            </a:r>
            <a:r>
              <a:rPr lang="hu-HU" sz="1400" dirty="0" err="1"/>
              <a:t>day</a:t>
            </a:r>
            <a:r>
              <a:rPr lang="hu-HU" sz="1400" dirty="0"/>
              <a:t> </a:t>
            </a:r>
            <a:r>
              <a:rPr lang="hu-HU" sz="1400" dirty="0" err="1"/>
              <a:t>before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next</a:t>
            </a:r>
            <a:r>
              <a:rPr lang="hu-HU" sz="1400" dirty="0"/>
              <a:t> </a:t>
            </a:r>
            <a:r>
              <a:rPr lang="hu-HU" sz="1400" dirty="0" err="1"/>
              <a:t>talk</a:t>
            </a:r>
            <a:r>
              <a:rPr lang="hu-HU" sz="1400" dirty="0"/>
              <a:t>. </a:t>
            </a:r>
          </a:p>
          <a:p>
            <a:pPr indent="0">
              <a:buNone/>
            </a:pPr>
            <a:endParaRPr lang="hu-HU" sz="1400" dirty="0"/>
          </a:p>
          <a:p>
            <a:pPr indent="0">
              <a:buNone/>
            </a:pPr>
            <a:r>
              <a:rPr lang="hu-HU" sz="1400" dirty="0"/>
              <a:t>I am </a:t>
            </a:r>
            <a:r>
              <a:rPr lang="hu-HU" sz="1400" dirty="0" err="1"/>
              <a:t>not</a:t>
            </a:r>
            <a:r>
              <a:rPr lang="hu-HU" sz="1400" dirty="0"/>
              <a:t> </a:t>
            </a:r>
            <a:r>
              <a:rPr lang="hu-HU" sz="1400" dirty="0" err="1"/>
              <a:t>going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check</a:t>
            </a:r>
            <a:r>
              <a:rPr lang="hu-HU" sz="1400" dirty="0"/>
              <a:t> </a:t>
            </a:r>
            <a:r>
              <a:rPr lang="hu-HU" sz="1400" dirty="0" err="1"/>
              <a:t>if</a:t>
            </a:r>
            <a:r>
              <a:rPr lang="hu-HU" sz="1400" dirty="0"/>
              <a:t> </a:t>
            </a:r>
            <a:r>
              <a:rPr lang="hu-HU" sz="1400" dirty="0" err="1"/>
              <a:t>you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present</a:t>
            </a:r>
            <a:r>
              <a:rPr lang="hu-HU" sz="1400" dirty="0"/>
              <a:t> </a:t>
            </a:r>
            <a:r>
              <a:rPr lang="hu-HU" sz="1400" dirty="0" err="1"/>
              <a:t>at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talk</a:t>
            </a:r>
            <a:r>
              <a:rPr lang="hu-HU" sz="1400" dirty="0"/>
              <a:t> </a:t>
            </a:r>
            <a:r>
              <a:rPr lang="hu-HU" sz="1400" dirty="0" err="1"/>
              <a:t>or</a:t>
            </a:r>
            <a:r>
              <a:rPr lang="hu-HU" sz="1400" dirty="0"/>
              <a:t> </a:t>
            </a:r>
            <a:r>
              <a:rPr lang="hu-HU" sz="1400" dirty="0" err="1"/>
              <a:t>not</a:t>
            </a:r>
            <a:r>
              <a:rPr lang="hu-HU" sz="1400" dirty="0"/>
              <a:t>. </a:t>
            </a:r>
            <a:r>
              <a:rPr lang="hu-HU" sz="1400" dirty="0" err="1"/>
              <a:t>That</a:t>
            </a:r>
            <a:r>
              <a:rPr lang="hu-HU" sz="1400" dirty="0"/>
              <a:t>, </a:t>
            </a:r>
            <a:r>
              <a:rPr lang="hu-HU" sz="1400" dirty="0" err="1"/>
              <a:t>however</a:t>
            </a:r>
            <a:r>
              <a:rPr lang="hu-HU" sz="1400" dirty="0"/>
              <a:t>, </a:t>
            </a:r>
            <a:r>
              <a:rPr lang="hu-HU" sz="1400" dirty="0" err="1"/>
              <a:t>justifies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rigor</a:t>
            </a:r>
            <a:r>
              <a:rPr lang="hu-HU" sz="1400" dirty="0"/>
              <a:t> </a:t>
            </a:r>
            <a:r>
              <a:rPr lang="hu-HU" sz="1400" dirty="0" err="1"/>
              <a:t>concerning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homeworks</a:t>
            </a:r>
            <a:r>
              <a:rPr lang="hu-HU" sz="1400" dirty="0"/>
              <a:t> and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questions</a:t>
            </a:r>
            <a:r>
              <a:rPr lang="hu-HU" sz="1400" dirty="0"/>
              <a:t> and </a:t>
            </a:r>
            <a:r>
              <a:rPr lang="hu-HU" sz="1400" dirty="0" err="1"/>
              <a:t>their</a:t>
            </a:r>
            <a:r>
              <a:rPr lang="hu-HU" sz="1400" dirty="0"/>
              <a:t> </a:t>
            </a:r>
            <a:r>
              <a:rPr lang="hu-HU" sz="1400" dirty="0" err="1"/>
              <a:t>precise</a:t>
            </a:r>
            <a:r>
              <a:rPr lang="hu-HU" sz="1400" dirty="0"/>
              <a:t>, </a:t>
            </a:r>
            <a:r>
              <a:rPr lang="hu-HU" sz="1400" dirty="0" err="1"/>
              <a:t>timely</a:t>
            </a:r>
            <a:r>
              <a:rPr lang="hu-HU" sz="1400" dirty="0"/>
              <a:t> </a:t>
            </a:r>
            <a:r>
              <a:rPr lang="hu-HU" sz="1400" dirty="0" err="1"/>
              <a:t>submission</a:t>
            </a:r>
            <a:r>
              <a:rPr lang="hu-HU" sz="1400" dirty="0"/>
              <a:t>.</a:t>
            </a:r>
          </a:p>
          <a:p>
            <a:pPr indent="0">
              <a:buNone/>
            </a:pPr>
            <a:endParaRPr lang="hu-HU" sz="1400" dirty="0"/>
          </a:p>
          <a:p>
            <a:pPr indent="0">
              <a:buNone/>
            </a:pPr>
            <a:r>
              <a:rPr lang="hu-HU" sz="1400" dirty="0"/>
              <a:t>„</a:t>
            </a:r>
            <a:r>
              <a:rPr lang="hu-HU" sz="1400" dirty="0" err="1"/>
              <a:t>Type</a:t>
            </a:r>
            <a:r>
              <a:rPr lang="hu-HU" sz="1400" dirty="0"/>
              <a:t> 2” and „</a:t>
            </a:r>
            <a:r>
              <a:rPr lang="hu-HU" sz="1400" dirty="0" err="1"/>
              <a:t>Type</a:t>
            </a:r>
            <a:r>
              <a:rPr lang="hu-HU" sz="1400" dirty="0"/>
              <a:t> 3” </a:t>
            </a:r>
            <a:r>
              <a:rPr lang="hu-HU" sz="1400" dirty="0" err="1"/>
              <a:t>students</a:t>
            </a:r>
            <a:r>
              <a:rPr lang="hu-HU" sz="1400" dirty="0"/>
              <a:t>: </a:t>
            </a:r>
            <a:r>
              <a:rPr lang="hu-HU" sz="1400" dirty="0" err="1"/>
              <a:t>You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supposed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do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homeworks</a:t>
            </a:r>
            <a:r>
              <a:rPr lang="hu-HU" sz="1400" dirty="0"/>
              <a:t> and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submit</a:t>
            </a:r>
            <a:r>
              <a:rPr lang="hu-HU" sz="1400" dirty="0"/>
              <a:t> </a:t>
            </a:r>
            <a:r>
              <a:rPr lang="hu-HU" sz="1400" dirty="0" err="1"/>
              <a:t>them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day</a:t>
            </a:r>
            <a:r>
              <a:rPr lang="hu-HU" sz="1400" dirty="0"/>
              <a:t> </a:t>
            </a:r>
            <a:r>
              <a:rPr lang="hu-HU" sz="1400" dirty="0" err="1"/>
              <a:t>before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next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. </a:t>
            </a:r>
            <a:r>
              <a:rPr lang="hu-HU" sz="1400" dirty="0" err="1"/>
              <a:t>Not</a:t>
            </a:r>
            <a:r>
              <a:rPr lang="hu-HU" sz="1400" dirty="0"/>
              <a:t> </a:t>
            </a:r>
            <a:r>
              <a:rPr lang="hu-HU" sz="1400" dirty="0" err="1"/>
              <a:t>all</a:t>
            </a:r>
            <a:r>
              <a:rPr lang="hu-HU" sz="1400" dirty="0"/>
              <a:t> </a:t>
            </a:r>
            <a:r>
              <a:rPr lang="hu-HU" sz="1400" dirty="0" err="1"/>
              <a:t>lectures</a:t>
            </a:r>
            <a:r>
              <a:rPr lang="hu-HU" sz="1400" dirty="0"/>
              <a:t> </a:t>
            </a:r>
            <a:r>
              <a:rPr lang="hu-HU" sz="1400" dirty="0" err="1"/>
              <a:t>have</a:t>
            </a:r>
            <a:r>
              <a:rPr lang="hu-HU" sz="1400" dirty="0"/>
              <a:t> </a:t>
            </a:r>
            <a:r>
              <a:rPr lang="hu-HU" sz="1400" dirty="0" err="1"/>
              <a:t>homeworks</a:t>
            </a:r>
            <a:r>
              <a:rPr lang="hu-HU" sz="1400" dirty="0"/>
              <a:t>. </a:t>
            </a:r>
            <a:r>
              <a:rPr lang="hu-HU" sz="1400" dirty="0" err="1"/>
              <a:t>But</a:t>
            </a:r>
            <a:r>
              <a:rPr lang="hu-HU" sz="1400" dirty="0"/>
              <a:t>, </a:t>
            </a:r>
            <a:r>
              <a:rPr lang="hu-HU" sz="1400" dirty="0" err="1"/>
              <a:t>if</a:t>
            </a:r>
            <a:r>
              <a:rPr lang="hu-HU" sz="1400" dirty="0"/>
              <a:t> </a:t>
            </a:r>
            <a:r>
              <a:rPr lang="hu-HU" sz="1400" dirty="0" err="1"/>
              <a:t>they</a:t>
            </a:r>
            <a:r>
              <a:rPr lang="hu-HU" sz="1400" dirty="0"/>
              <a:t> </a:t>
            </a:r>
            <a:r>
              <a:rPr lang="hu-HU" sz="1400" dirty="0" err="1"/>
              <a:t>do</a:t>
            </a:r>
            <a:r>
              <a:rPr lang="hu-HU" sz="1400" dirty="0"/>
              <a:t>, </a:t>
            </a:r>
            <a:r>
              <a:rPr lang="hu-HU" sz="1400" dirty="0" err="1"/>
              <a:t>then</a:t>
            </a:r>
            <a:r>
              <a:rPr lang="hu-HU" sz="1400" dirty="0"/>
              <a:t> </a:t>
            </a:r>
            <a:r>
              <a:rPr lang="hu-HU" sz="1400" dirty="0" err="1"/>
              <a:t>you</a:t>
            </a:r>
            <a:r>
              <a:rPr lang="hu-HU" sz="1400" dirty="0"/>
              <a:t> </a:t>
            </a:r>
            <a:r>
              <a:rPr lang="hu-HU" sz="1400" dirty="0" err="1"/>
              <a:t>need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submit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solutions</a:t>
            </a:r>
            <a:r>
              <a:rPr lang="hu-HU" sz="1400" dirty="0"/>
              <a:t> </a:t>
            </a:r>
            <a:r>
              <a:rPr lang="hu-HU" sz="1400" dirty="0" err="1"/>
              <a:t>one</a:t>
            </a:r>
            <a:r>
              <a:rPr lang="hu-HU" sz="1400" dirty="0"/>
              <a:t> </a:t>
            </a:r>
            <a:r>
              <a:rPr lang="hu-HU" sz="1400" dirty="0" err="1"/>
              <a:t>day</a:t>
            </a:r>
            <a:r>
              <a:rPr lang="hu-HU" sz="1400" dirty="0"/>
              <a:t> </a:t>
            </a:r>
            <a:r>
              <a:rPr lang="hu-HU" sz="1400" dirty="0" err="1"/>
              <a:t>before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next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.</a:t>
            </a:r>
          </a:p>
          <a:p>
            <a:pPr marL="461963" indent="0" defTabSz="685800">
              <a:buNone/>
            </a:pPr>
            <a:r>
              <a:rPr lang="hu-HU" sz="1400" dirty="0" err="1"/>
              <a:t>Justification</a:t>
            </a:r>
            <a:r>
              <a:rPr lang="hu-HU" sz="1400" dirty="0"/>
              <a:t>: </a:t>
            </a:r>
            <a:r>
              <a:rPr lang="hu-HU" sz="1400" dirty="0" err="1"/>
              <a:t>Homeworks</a:t>
            </a:r>
            <a:r>
              <a:rPr lang="hu-HU" sz="1400" dirty="0"/>
              <a:t> </a:t>
            </a:r>
            <a:r>
              <a:rPr lang="hu-HU" sz="1400" dirty="0" err="1"/>
              <a:t>help</a:t>
            </a:r>
            <a:r>
              <a:rPr lang="hu-HU" sz="1400" dirty="0"/>
              <a:t> </a:t>
            </a:r>
            <a:r>
              <a:rPr lang="hu-HU" sz="1400" dirty="0" err="1"/>
              <a:t>your</a:t>
            </a:r>
            <a:r>
              <a:rPr lang="hu-HU" sz="1400" dirty="0"/>
              <a:t> </a:t>
            </a:r>
            <a:r>
              <a:rPr lang="hu-HU" sz="1400" dirty="0" err="1"/>
              <a:t>understanding</a:t>
            </a:r>
            <a:r>
              <a:rPr lang="hu-HU" sz="1400" dirty="0"/>
              <a:t> of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coming</a:t>
            </a:r>
            <a:r>
              <a:rPr lang="hu-HU" sz="1400" dirty="0"/>
              <a:t> </a:t>
            </a:r>
            <a:r>
              <a:rPr lang="hu-HU" sz="1400" dirty="0" err="1"/>
              <a:t>lecture</a:t>
            </a:r>
            <a:r>
              <a:rPr lang="hu-HU" sz="1400" dirty="0"/>
              <a:t>.</a:t>
            </a:r>
          </a:p>
          <a:p>
            <a:pPr marL="461963" indent="0" defTabSz="685800">
              <a:buNone/>
            </a:pPr>
            <a:endParaRPr lang="hu-HU" sz="1400" dirty="0"/>
          </a:p>
          <a:p>
            <a:pPr indent="0">
              <a:buNone/>
            </a:pPr>
            <a:r>
              <a:rPr lang="hu-HU" sz="1800" dirty="0"/>
              <a:t>Consulting </a:t>
            </a:r>
            <a:r>
              <a:rPr lang="hu-HU" sz="1800" dirty="0" err="1"/>
              <a:t>on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homeworks</a:t>
            </a:r>
            <a:r>
              <a:rPr lang="hu-HU" sz="1800" dirty="0"/>
              <a:t> is </a:t>
            </a:r>
            <a:r>
              <a:rPr lang="hu-HU" sz="1800" dirty="0" err="1"/>
              <a:t>possible</a:t>
            </a:r>
            <a:r>
              <a:rPr lang="hu-HU" sz="1800" dirty="0"/>
              <a:t>.</a:t>
            </a:r>
            <a:r>
              <a:rPr lang="hu-HU" sz="1400" dirty="0"/>
              <a:t> </a:t>
            </a:r>
          </a:p>
          <a:p>
            <a:pPr marL="342900" indent="-342900"/>
            <a:r>
              <a:rPr lang="hu-HU" sz="1400" dirty="0">
                <a:sym typeface="Wingdings" panose="05000000000000000000" pitchFamily="2" charset="2"/>
              </a:rPr>
              <a:t>Consulting </a:t>
            </a:r>
            <a:r>
              <a:rPr lang="hu-HU" sz="1400" dirty="0" err="1">
                <a:sym typeface="Wingdings" panose="05000000000000000000" pitchFamily="2" charset="2"/>
              </a:rPr>
              <a:t>t</a:t>
            </a:r>
            <a:r>
              <a:rPr lang="hu-HU" sz="1400" dirty="0" err="1"/>
              <a:t>eacher</a:t>
            </a:r>
            <a:r>
              <a:rPr lang="hu-HU" sz="1400" dirty="0"/>
              <a:t>: Zoltán Milacski. </a:t>
            </a:r>
          </a:p>
          <a:p>
            <a:pPr marL="342900" indent="-342900"/>
            <a:r>
              <a:rPr lang="hu-HU" sz="1400" dirty="0"/>
              <a:t>Consulting </a:t>
            </a:r>
            <a:r>
              <a:rPr lang="hu-HU" sz="1400" dirty="0" err="1"/>
              <a:t>time</a:t>
            </a:r>
            <a:r>
              <a:rPr lang="hu-HU" sz="1400" dirty="0"/>
              <a:t>: </a:t>
            </a:r>
            <a:r>
              <a:rPr lang="hu-HU" sz="1400" dirty="0" err="1"/>
              <a:t>Tuesdays</a:t>
            </a:r>
            <a:r>
              <a:rPr lang="hu-HU" sz="1400" dirty="0"/>
              <a:t>  7.00PM-8.00PM</a:t>
            </a:r>
          </a:p>
          <a:p>
            <a:pPr marL="342900" indent="-342900"/>
            <a:r>
              <a:rPr lang="hu-HU" sz="1400" dirty="0"/>
              <a:t>Consulting is online. </a:t>
            </a:r>
            <a:r>
              <a:rPr lang="hu-HU" sz="1400" dirty="0" err="1"/>
              <a:t>Questions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be </a:t>
            </a:r>
            <a:r>
              <a:rPr lang="hu-HU" sz="1400" dirty="0" err="1"/>
              <a:t>submitted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</a:t>
            </a:r>
            <a:r>
              <a:rPr lang="hu-HU" sz="1400" dirty="0" err="1"/>
              <a:t>Mondays</a:t>
            </a:r>
            <a:r>
              <a:rPr lang="hu-HU" sz="1400" dirty="0"/>
              <a:t> </a:t>
            </a:r>
            <a:r>
              <a:rPr lang="hu-HU" sz="1400" dirty="0" err="1"/>
              <a:t>before</a:t>
            </a:r>
            <a:r>
              <a:rPr lang="hu-HU" sz="1400" dirty="0"/>
              <a:t> 7.00PM.</a:t>
            </a:r>
          </a:p>
          <a:p>
            <a:pPr marL="342900" indent="-342900"/>
            <a:endParaRPr lang="hu-HU" sz="2000" dirty="0"/>
          </a:p>
          <a:p>
            <a:pPr indent="0">
              <a:buNone/>
            </a:pPr>
            <a:r>
              <a:rPr lang="hu-HU" sz="1800" dirty="0" err="1"/>
              <a:t>Concerning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„</a:t>
            </a:r>
            <a:r>
              <a:rPr lang="hu-HU" sz="1800" dirty="0" err="1"/>
              <a:t>questions</a:t>
            </a:r>
            <a:r>
              <a:rPr lang="hu-HU" sz="1800" dirty="0"/>
              <a:t>”: </a:t>
            </a:r>
            <a:r>
              <a:rPr lang="hu-HU" sz="1800" dirty="0" err="1"/>
              <a:t>all</a:t>
            </a:r>
            <a:r>
              <a:rPr lang="hu-HU" sz="1800" dirty="0"/>
              <a:t> </a:t>
            </a:r>
            <a:r>
              <a:rPr lang="hu-HU" sz="1800" dirty="0" err="1"/>
              <a:t>students</a:t>
            </a:r>
            <a:r>
              <a:rPr lang="hu-HU" sz="1800" dirty="0"/>
              <a:t>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supposed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submit</a:t>
            </a:r>
            <a:r>
              <a:rPr lang="hu-HU" sz="1800" dirty="0"/>
              <a:t> </a:t>
            </a:r>
            <a:r>
              <a:rPr lang="hu-HU" sz="1800" dirty="0" err="1"/>
              <a:t>those</a:t>
            </a:r>
            <a:r>
              <a:rPr lang="hu-HU" sz="1800" dirty="0"/>
              <a:t> </a:t>
            </a:r>
            <a:r>
              <a:rPr lang="hu-HU" sz="1800" dirty="0" err="1"/>
              <a:t>before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next</a:t>
            </a:r>
            <a:r>
              <a:rPr lang="hu-HU" sz="1800" dirty="0"/>
              <a:t> </a:t>
            </a:r>
            <a:r>
              <a:rPr lang="hu-HU" sz="1800" dirty="0" err="1"/>
              <a:t>lecture</a:t>
            </a:r>
            <a:r>
              <a:rPr lang="hu-HU" sz="1800" dirty="0"/>
              <a:t>.</a:t>
            </a:r>
          </a:p>
          <a:p>
            <a:pPr marL="342900" indent="-342900"/>
            <a:endParaRPr lang="hu-HU" sz="2000" dirty="0"/>
          </a:p>
          <a:p>
            <a:pPr marL="342900" indent="-342900"/>
            <a:endParaRPr lang="hu-HU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403356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70EB661-116B-425D-8AFB-FEA92125BB9D}"/>
              </a:ext>
            </a:extLst>
          </p:cNvPr>
          <p:cNvGraphicFramePr>
            <a:graphicFrameLocks/>
          </p:cNvGraphicFramePr>
          <p:nvPr/>
        </p:nvGraphicFramePr>
        <p:xfrm>
          <a:off x="342901" y="619125"/>
          <a:ext cx="8401050" cy="580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891540A-2967-40C1-BA55-1EF960941896}"/>
              </a:ext>
            </a:extLst>
          </p:cNvPr>
          <p:cNvSpPr txBox="1"/>
          <p:nvPr/>
        </p:nvSpPr>
        <p:spPr>
          <a:xfrm>
            <a:off x="221882" y="-28575"/>
            <a:ext cx="6760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 world of social media </a:t>
            </a:r>
            <a:endParaRPr kumimoji="0" lang="es-GT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F997D6-FA63-4A5A-A799-4D6C18B98F3E}"/>
              </a:ext>
            </a:extLst>
          </p:cNvPr>
          <p:cNvSpPr txBox="1">
            <a:spLocks/>
          </p:cNvSpPr>
          <p:nvPr/>
        </p:nvSpPr>
        <p:spPr>
          <a:xfrm>
            <a:off x="1685199" y="1628800"/>
            <a:ext cx="5773602" cy="672282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>
                <a:solidFill>
                  <a:srgbClr val="C00000"/>
                </a:solidFill>
              </a:rPr>
              <a:t>This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due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to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informatics</a:t>
            </a:r>
            <a:r>
              <a:rPr lang="hu-HU" dirty="0">
                <a:solidFill>
                  <a:srgbClr val="C00000"/>
                </a:solidFill>
              </a:rPr>
              <a:t> and AI  </a:t>
            </a:r>
          </a:p>
        </p:txBody>
      </p:sp>
    </p:spTree>
    <p:extLst>
      <p:ext uri="{BB962C8B-B14F-4D97-AF65-F5344CB8AC3E}">
        <p14:creationId xmlns:p14="http://schemas.microsoft.com/office/powerpoint/2010/main" val="319772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D5FE7F-7562-4DDB-AAB3-E9445812B6FF}"/>
              </a:ext>
            </a:extLst>
          </p:cNvPr>
          <p:cNvSpPr/>
          <p:nvPr/>
        </p:nvSpPr>
        <p:spPr>
          <a:xfrm>
            <a:off x="99875" y="5835651"/>
            <a:ext cx="1737392" cy="1270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noFill/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929ED0-F8BA-4578-A5E0-A849682D764A}"/>
              </a:ext>
            </a:extLst>
          </p:cNvPr>
          <p:cNvSpPr txBox="1">
            <a:spLocks/>
          </p:cNvSpPr>
          <p:nvPr/>
        </p:nvSpPr>
        <p:spPr>
          <a:xfrm>
            <a:off x="0" y="50148"/>
            <a:ext cx="7874668" cy="7456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We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live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in the 4th Industrial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Revolution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EFCB2-EC5D-4B52-B2E7-90D8C7D1205B}"/>
              </a:ext>
            </a:extLst>
          </p:cNvPr>
          <p:cNvSpPr/>
          <p:nvPr/>
        </p:nvSpPr>
        <p:spPr>
          <a:xfrm>
            <a:off x="620644" y="4501979"/>
            <a:ext cx="1642397" cy="1062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E5EA6-946D-42D7-9351-9484C0C9E873}"/>
              </a:ext>
            </a:extLst>
          </p:cNvPr>
          <p:cNvSpPr/>
          <p:nvPr/>
        </p:nvSpPr>
        <p:spPr>
          <a:xfrm>
            <a:off x="620644" y="5564085"/>
            <a:ext cx="1642397" cy="10621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D2FBC-8262-4406-8249-A3234158FE42}"/>
              </a:ext>
            </a:extLst>
          </p:cNvPr>
          <p:cNvSpPr/>
          <p:nvPr/>
        </p:nvSpPr>
        <p:spPr>
          <a:xfrm>
            <a:off x="2510859" y="5211704"/>
            <a:ext cx="1642397" cy="14144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DA365-21A6-444B-AF2C-EB9F77246920}"/>
              </a:ext>
            </a:extLst>
          </p:cNvPr>
          <p:cNvSpPr/>
          <p:nvPr/>
        </p:nvSpPr>
        <p:spPr>
          <a:xfrm>
            <a:off x="4507975" y="4814656"/>
            <a:ext cx="1642397" cy="18481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DC8F4-ED58-49A7-B404-AF95B2E5BE28}"/>
              </a:ext>
            </a:extLst>
          </p:cNvPr>
          <p:cNvSpPr/>
          <p:nvPr/>
        </p:nvSpPr>
        <p:spPr>
          <a:xfrm>
            <a:off x="6446781" y="4579411"/>
            <a:ext cx="2351835" cy="20907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B5909-3EDA-4C9F-AE4D-79C2E1C061E8}"/>
              </a:ext>
            </a:extLst>
          </p:cNvPr>
          <p:cNvSpPr/>
          <p:nvPr/>
        </p:nvSpPr>
        <p:spPr>
          <a:xfrm>
            <a:off x="2510859" y="4149598"/>
            <a:ext cx="1642397" cy="1062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AC035-7DCD-4569-9648-31E56E03C68F}"/>
              </a:ext>
            </a:extLst>
          </p:cNvPr>
          <p:cNvSpPr/>
          <p:nvPr/>
        </p:nvSpPr>
        <p:spPr>
          <a:xfrm>
            <a:off x="4507975" y="3287863"/>
            <a:ext cx="1642397" cy="1526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881E-BFD3-4A25-81DF-D29B8FCAB9FD}"/>
              </a:ext>
            </a:extLst>
          </p:cNvPr>
          <p:cNvSpPr/>
          <p:nvPr/>
        </p:nvSpPr>
        <p:spPr>
          <a:xfrm>
            <a:off x="6446781" y="2690587"/>
            <a:ext cx="2351835" cy="18511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odafone Rg" panose="020B0606080202020204"/>
              <a:ea typeface="+mn-ea"/>
              <a:cs typeface="+mn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E4BE4ED-B425-4558-994E-493230B91E35}"/>
              </a:ext>
            </a:extLst>
          </p:cNvPr>
          <p:cNvSpPr txBox="1">
            <a:spLocks/>
          </p:cNvSpPr>
          <p:nvPr/>
        </p:nvSpPr>
        <p:spPr>
          <a:xfrm>
            <a:off x="304800" y="4592789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First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Industrial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Revolution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XVIII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12050D3-AE47-440D-B819-FC1D2DADD61A}"/>
              </a:ext>
            </a:extLst>
          </p:cNvPr>
          <p:cNvSpPr txBox="1">
            <a:spLocks/>
          </p:cNvSpPr>
          <p:nvPr/>
        </p:nvSpPr>
        <p:spPr>
          <a:xfrm>
            <a:off x="304800" y="5690076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Steam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b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Engine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ADA7CAB-14E1-4DC2-B6D6-1B830917CB3C}"/>
              </a:ext>
            </a:extLst>
          </p:cNvPr>
          <p:cNvSpPr txBox="1">
            <a:spLocks/>
          </p:cNvSpPr>
          <p:nvPr/>
        </p:nvSpPr>
        <p:spPr>
          <a:xfrm>
            <a:off x="2179371" y="4283332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Second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Industrial Rev.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XIX-XX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DF6F1F9-D5BE-4F4D-87D0-2331089B1E14}"/>
              </a:ext>
            </a:extLst>
          </p:cNvPr>
          <p:cNvSpPr txBox="1">
            <a:spLocks/>
          </p:cNvSpPr>
          <p:nvPr/>
        </p:nvSpPr>
        <p:spPr>
          <a:xfrm>
            <a:off x="2179371" y="5474229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Mass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production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using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electricity</a:t>
            </a:r>
            <a:endParaRPr kumimoji="0" lang="es-E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C5649B6-48CF-4747-87C1-6D9E41E3A871}"/>
              </a:ext>
            </a:extLst>
          </p:cNvPr>
          <p:cNvSpPr txBox="1">
            <a:spLocks/>
          </p:cNvSpPr>
          <p:nvPr/>
        </p:nvSpPr>
        <p:spPr>
          <a:xfrm>
            <a:off x="4176487" y="3330884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Third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Industrial Rev.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mid-end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XX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E1E99B1B-E70C-439D-AB53-669863A50CFA}"/>
              </a:ext>
            </a:extLst>
          </p:cNvPr>
          <p:cNvSpPr txBox="1">
            <a:spLocks/>
          </p:cNvSpPr>
          <p:nvPr/>
        </p:nvSpPr>
        <p:spPr>
          <a:xfrm>
            <a:off x="4176487" y="5214907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Knowledge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based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on 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computers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and Internet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0EB6EC9F-675C-44D3-A8F7-9C45B4A1C944}"/>
              </a:ext>
            </a:extLst>
          </p:cNvPr>
          <p:cNvSpPr txBox="1">
            <a:spLocks/>
          </p:cNvSpPr>
          <p:nvPr/>
        </p:nvSpPr>
        <p:spPr>
          <a:xfrm>
            <a:off x="6446782" y="2778414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Fourth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Industrial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Revolution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XXI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7780B3F-3DDD-40E3-B369-20134CE609F2}"/>
              </a:ext>
            </a:extLst>
          </p:cNvPr>
          <p:cNvSpPr txBox="1">
            <a:spLocks/>
          </p:cNvSpPr>
          <p:nvPr/>
        </p:nvSpPr>
        <p:spPr>
          <a:xfrm>
            <a:off x="4168898" y="4189780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First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Inform. Rev. 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2A47B53B-C9E9-4C94-BE78-50155B56C9BC}"/>
              </a:ext>
            </a:extLst>
          </p:cNvPr>
          <p:cNvSpPr txBox="1">
            <a:spLocks/>
          </p:cNvSpPr>
          <p:nvPr/>
        </p:nvSpPr>
        <p:spPr>
          <a:xfrm>
            <a:off x="6481860" y="3690156"/>
            <a:ext cx="2305373" cy="971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Second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Information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/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Revolution</a:t>
            </a:r>
            <a:endParaRPr kumimoji="0" lang="es-E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63636FA-46D4-43F4-BAFB-D340C16B8B59}"/>
              </a:ext>
            </a:extLst>
          </p:cNvPr>
          <p:cNvSpPr txBox="1">
            <a:spLocks/>
          </p:cNvSpPr>
          <p:nvPr/>
        </p:nvSpPr>
        <p:spPr>
          <a:xfrm>
            <a:off x="6446781" y="4833528"/>
            <a:ext cx="2305373" cy="17340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Artificial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Intelligence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,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information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technologies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(Big Data,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IoT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,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cloud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),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nanotechnology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,</a:t>
            </a:r>
            <a:b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</a:b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biotech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, quantum </a:t>
            </a:r>
            <a:r>
              <a:rPr kumimoji="0" lang="es-E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computing</a:t>
            </a:r>
            <a:r>
              <a:rPr kumimoji="0" lang="es-E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…</a:t>
            </a:r>
          </a:p>
        </p:txBody>
      </p:sp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200F931E-1891-4085-8E73-D2A4FF0F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988" y="2843148"/>
            <a:ext cx="1566995" cy="14401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67CCC8-CAED-4EAC-987E-CBD88A3FE1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06"/>
          <a:stretch/>
        </p:blipFill>
        <p:spPr>
          <a:xfrm>
            <a:off x="2468375" y="3210894"/>
            <a:ext cx="1682886" cy="897626"/>
          </a:xfrm>
          <a:prstGeom prst="rect">
            <a:avLst/>
          </a:prstGeom>
        </p:spPr>
      </p:pic>
      <p:pic>
        <p:nvPicPr>
          <p:cNvPr id="31" name="Picture 30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9684E784-8A2F-4884-A907-A46E137551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0" y="2091689"/>
            <a:ext cx="1953692" cy="11827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8AF077B-55A7-4CCC-B4C9-60134BAE9B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937" b="63133" l="3350" r="30147">
                        <a14:foregroundMark x1="12222" y1="45417" x2="12222" y2="45417"/>
                        <a14:foregroundMark x1="12222" y1="45417" x2="12222" y2="4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63" r="66503" b="33093"/>
          <a:stretch/>
        </p:blipFill>
        <p:spPr>
          <a:xfrm>
            <a:off x="5044554" y="2106856"/>
            <a:ext cx="745712" cy="858221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0D0111D-4320-4CC5-AC90-BA6CC769DB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36480" y="685800"/>
            <a:ext cx="1953692" cy="18228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46188A-6F27-42EF-95F8-AAB8843798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11"/>
              </a:ext>
            </a:extLst>
          </a:blip>
          <a:srcRect t="6299" r="10460"/>
          <a:stretch/>
        </p:blipFill>
        <p:spPr>
          <a:xfrm>
            <a:off x="6798514" y="1653669"/>
            <a:ext cx="844954" cy="9712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7D82BC-D9B3-47E1-A850-08D64A5FF3D6}"/>
              </a:ext>
            </a:extLst>
          </p:cNvPr>
          <p:cNvSpPr/>
          <p:nvPr/>
        </p:nvSpPr>
        <p:spPr>
          <a:xfrm>
            <a:off x="6332342" y="685800"/>
            <a:ext cx="2583057" cy="6019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4459DB7-0A39-400D-85D5-58B173B85E94}"/>
              </a:ext>
            </a:extLst>
          </p:cNvPr>
          <p:cNvSpPr txBox="1">
            <a:spLocks/>
          </p:cNvSpPr>
          <p:nvPr/>
        </p:nvSpPr>
        <p:spPr>
          <a:xfrm>
            <a:off x="318579" y="1166998"/>
            <a:ext cx="5773602" cy="672282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>
                <a:solidFill>
                  <a:srgbClr val="C00000"/>
                </a:solidFill>
              </a:rPr>
              <a:t>This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due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to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informatics</a:t>
            </a:r>
            <a:r>
              <a:rPr lang="hu-HU" dirty="0">
                <a:solidFill>
                  <a:srgbClr val="C00000"/>
                </a:solidFill>
              </a:rPr>
              <a:t> and AI  </a:t>
            </a:r>
          </a:p>
        </p:txBody>
      </p:sp>
    </p:spTree>
    <p:extLst>
      <p:ext uri="{BB962C8B-B14F-4D97-AF65-F5344CB8AC3E}">
        <p14:creationId xmlns:p14="http://schemas.microsoft.com/office/powerpoint/2010/main" val="5430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026" y="29166"/>
            <a:ext cx="9484066" cy="6807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4513" y="1110610"/>
            <a:ext cx="6377151" cy="3970318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Exponential growth in available </a:t>
            </a:r>
            <a:r>
              <a:rPr lang="en-US" sz="3600" b="1" dirty="0">
                <a:latin typeface="Century Gothic" panose="020B0502020202020204" pitchFamily="34" charset="0"/>
              </a:rPr>
              <a:t>data</a:t>
            </a:r>
            <a:r>
              <a:rPr lang="en-US" sz="3600" dirty="0">
                <a:latin typeface="Century Gothic" panose="020B0502020202020204" pitchFamily="34" charset="0"/>
              </a:rPr>
              <a:t>, computing </a:t>
            </a:r>
            <a:r>
              <a:rPr lang="en-US" sz="3600" b="1" dirty="0">
                <a:latin typeface="Century Gothic" panose="020B0502020202020204" pitchFamily="34" charset="0"/>
              </a:rPr>
              <a:t>power</a:t>
            </a:r>
            <a:r>
              <a:rPr lang="en-US" sz="3600" dirty="0">
                <a:latin typeface="Century Gothic" panose="020B0502020202020204" pitchFamily="34" charset="0"/>
              </a:rPr>
              <a:t> &amp; storage and </a:t>
            </a:r>
            <a:r>
              <a:rPr lang="en-US" sz="3600" b="1" dirty="0">
                <a:latin typeface="Century Gothic" panose="020B0502020202020204" pitchFamily="34" charset="0"/>
              </a:rPr>
              <a:t>complex learning models</a:t>
            </a:r>
            <a:r>
              <a:rPr lang="en-US" sz="3600" dirty="0">
                <a:latin typeface="Century Gothic" panose="020B0502020202020204" pitchFamily="34" charset="0"/>
              </a:rPr>
              <a:t> have enabled significant developments in </a:t>
            </a:r>
          </a:p>
          <a:p>
            <a:pPr algn="ctr"/>
            <a:r>
              <a:rPr lang="en-US" sz="3600" b="1" dirty="0">
                <a:latin typeface="Century Gothic" panose="020B0502020202020204" pitchFamily="34" charset="0"/>
              </a:rPr>
              <a:t>data-driven AI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1FCE96-4E57-44DF-9D66-51FCDA762CD4}"/>
              </a:ext>
            </a:extLst>
          </p:cNvPr>
          <p:cNvSpPr txBox="1">
            <a:spLocks/>
          </p:cNvSpPr>
          <p:nvPr/>
        </p:nvSpPr>
        <p:spPr>
          <a:xfrm>
            <a:off x="107504" y="5949280"/>
            <a:ext cx="5773602" cy="672282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>
                <a:solidFill>
                  <a:srgbClr val="C00000"/>
                </a:solidFill>
              </a:rPr>
              <a:t>This</a:t>
            </a:r>
            <a:r>
              <a:rPr lang="hu-HU" dirty="0">
                <a:solidFill>
                  <a:srgbClr val="C00000"/>
                </a:solidFill>
              </a:rPr>
              <a:t> is </a:t>
            </a:r>
            <a:r>
              <a:rPr lang="hu-HU" dirty="0" err="1">
                <a:solidFill>
                  <a:srgbClr val="C00000"/>
                </a:solidFill>
              </a:rPr>
              <a:t>due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to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informatics</a:t>
            </a:r>
            <a:r>
              <a:rPr lang="hu-HU" dirty="0">
                <a:solidFill>
                  <a:srgbClr val="C00000"/>
                </a:solidFill>
              </a:rPr>
              <a:t> and AI  </a:t>
            </a:r>
          </a:p>
        </p:txBody>
      </p:sp>
    </p:spTree>
    <p:extLst>
      <p:ext uri="{BB962C8B-B14F-4D97-AF65-F5344CB8AC3E}">
        <p14:creationId xmlns:p14="http://schemas.microsoft.com/office/powerpoint/2010/main" val="382880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2B61D-346B-4C9E-BF46-D5F45F9DEDDB}"/>
              </a:ext>
            </a:extLst>
          </p:cNvPr>
          <p:cNvSpPr txBox="1">
            <a:spLocks/>
          </p:cNvSpPr>
          <p:nvPr/>
        </p:nvSpPr>
        <p:spPr>
          <a:xfrm>
            <a:off x="683568" y="1340768"/>
            <a:ext cx="6743700" cy="1264762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AI is part of the national and supra-national strategies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36573-F4D5-4CF7-994E-46F337D5D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EU „</a:t>
            </a:r>
            <a:r>
              <a:rPr lang="hu-HU" dirty="0" err="1"/>
              <a:t>Flagships</a:t>
            </a:r>
            <a:r>
              <a:rPr lang="hu-HU" dirty="0"/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8A988-AE4F-4921-9A82-B50DDE886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493" y="2852936"/>
            <a:ext cx="6426713" cy="3816424"/>
          </a:xfrm>
        </p:spPr>
        <p:txBody>
          <a:bodyPr/>
          <a:lstStyle/>
          <a:p>
            <a:pPr marL="309563" indent="-249238"/>
            <a:r>
              <a:rPr lang="hu-HU" sz="2000" dirty="0" err="1"/>
              <a:t>China</a:t>
            </a:r>
            <a:r>
              <a:rPr lang="hu-HU" sz="2000" dirty="0"/>
              <a:t> </a:t>
            </a:r>
            <a:r>
              <a:rPr lang="hu-HU" sz="2000" dirty="0" err="1"/>
              <a:t>invests</a:t>
            </a:r>
            <a:r>
              <a:rPr lang="hu-HU" sz="2000" dirty="0"/>
              <a:t> </a:t>
            </a:r>
            <a:r>
              <a:rPr lang="hu-HU" sz="2000" dirty="0" err="1"/>
              <a:t>heavily</a:t>
            </a:r>
            <a:r>
              <a:rPr lang="hu-HU" sz="2000" dirty="0"/>
              <a:t>: </a:t>
            </a:r>
            <a:r>
              <a:rPr lang="en-US" sz="2000" dirty="0"/>
              <a:t>the State Council of People’s</a:t>
            </a:r>
            <a:r>
              <a:rPr lang="hu-HU" sz="2000" dirty="0"/>
              <a:t> </a:t>
            </a:r>
            <a:r>
              <a:rPr lang="en-US" sz="2000" dirty="0"/>
              <a:t>Republic of China has declared to become a $150 billion AI global leader by 2030</a:t>
            </a:r>
            <a:endParaRPr lang="hu-HU" sz="2000" dirty="0"/>
          </a:p>
          <a:p>
            <a:pPr marL="309563" indent="-249238"/>
            <a:r>
              <a:rPr lang="hu-HU" sz="2000" dirty="0"/>
              <a:t>USA: </a:t>
            </a:r>
            <a:r>
              <a:rPr lang="en-US" sz="2000" dirty="0"/>
              <a:t> $10 billion venture capital channeling in direction of AI</a:t>
            </a:r>
            <a:r>
              <a:rPr lang="hu-HU" sz="2000" dirty="0"/>
              <a:t> in 2019</a:t>
            </a:r>
          </a:p>
          <a:p>
            <a:pPr marL="309563" indent="-249238"/>
            <a:r>
              <a:rPr lang="hu-HU" sz="2000" dirty="0" err="1"/>
              <a:t>Russia</a:t>
            </a:r>
            <a:r>
              <a:rPr lang="hu-HU" sz="2000" dirty="0"/>
              <a:t>: </a:t>
            </a:r>
            <a:r>
              <a:rPr lang="en-US" sz="2000" dirty="0"/>
              <a:t>According to Russian President Vladimir Putin, the AI leader will rule the world. The country invests $12.5 million annually on AI.</a:t>
            </a:r>
            <a:endParaRPr lang="hu-HU" sz="2000" dirty="0"/>
          </a:p>
          <a:p>
            <a:pPr marL="309563" indent="-249238"/>
            <a:r>
              <a:rPr lang="hu-HU" sz="2000" dirty="0"/>
              <a:t>EU </a:t>
            </a:r>
            <a:r>
              <a:rPr lang="hu-HU" sz="2000" dirty="0" err="1"/>
              <a:t>launches</a:t>
            </a:r>
            <a:r>
              <a:rPr lang="hu-HU" sz="2000" dirty="0"/>
              <a:t> „</a:t>
            </a:r>
            <a:r>
              <a:rPr lang="hu-HU" sz="2000" dirty="0" err="1"/>
              <a:t>Flagships</a:t>
            </a:r>
            <a:r>
              <a:rPr lang="hu-HU" sz="2000" dirty="0"/>
              <a:t>”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catalyze</a:t>
            </a:r>
            <a:r>
              <a:rPr lang="hu-HU" sz="2000" dirty="0"/>
              <a:t> </a:t>
            </a:r>
            <a:r>
              <a:rPr lang="hu-HU" sz="2000" dirty="0" err="1"/>
              <a:t>larger</a:t>
            </a:r>
            <a:r>
              <a:rPr lang="hu-HU" sz="2000" dirty="0"/>
              <a:t> EU </a:t>
            </a:r>
            <a:r>
              <a:rPr lang="hu-HU" sz="2000" dirty="0" err="1"/>
              <a:t>projects</a:t>
            </a:r>
            <a:endParaRPr lang="hu-HU" sz="2000" dirty="0"/>
          </a:p>
          <a:p>
            <a:pPr marL="795551" lvl="1" indent="-249238"/>
            <a:r>
              <a:rPr lang="hu-HU" sz="2000" dirty="0"/>
              <a:t>HumanE-AI – Human-Centered AI – HCAI </a:t>
            </a:r>
          </a:p>
          <a:p>
            <a:pPr marL="309563" indent="-249238"/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54426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n" descr="Imagen"/>
          <p:cNvPicPr>
            <a:picLocks noChangeAspect="1"/>
          </p:cNvPicPr>
          <p:nvPr/>
        </p:nvPicPr>
        <p:blipFill>
          <a:blip r:embed="rId2">
            <a:alphaModFix amt="47002"/>
          </a:blip>
          <a:stretch>
            <a:fillRect/>
          </a:stretch>
        </p:blipFill>
        <p:spPr>
          <a:xfrm>
            <a:off x="-23892" y="242076"/>
            <a:ext cx="9191783" cy="6088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Rectangle: Rounded Corners 5"/>
          <p:cNvSpPr/>
          <p:nvPr/>
        </p:nvSpPr>
        <p:spPr>
          <a:xfrm>
            <a:off x="5517394" y="760178"/>
            <a:ext cx="1744868" cy="5337645"/>
          </a:xfrm>
          <a:prstGeom prst="roundRect">
            <a:avLst>
              <a:gd name="adj" fmla="val 0"/>
            </a:avLst>
          </a:prstGeom>
          <a:solidFill>
            <a:srgbClr val="005D6E"/>
          </a:solidFill>
          <a:ln w="12700">
            <a:miter lim="400000"/>
          </a:ln>
        </p:spPr>
        <p:txBody>
          <a:bodyPr lIns="7937" tIns="7937" rIns="7937" bIns="7937" anchor="ctr"/>
          <a:lstStyle/>
          <a:p>
            <a:pPr algn="ctr" defTabSz="428671" hangingPunct="0">
              <a:defRPr sz="36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 sz="1688" kern="0">
              <a:solidFill>
                <a:srgbClr val="FFFFFF"/>
              </a:solidFill>
              <a:latin typeface="Vodafone Rg"/>
              <a:sym typeface="Vodafone Rg"/>
            </a:endParaRPr>
          </a:p>
        </p:txBody>
      </p:sp>
      <p:sp>
        <p:nvSpPr>
          <p:cNvPr id="590" name="Rectangle: Rounded Corners 1"/>
          <p:cNvSpPr/>
          <p:nvPr/>
        </p:nvSpPr>
        <p:spPr>
          <a:xfrm>
            <a:off x="-10569" y="742318"/>
            <a:ext cx="1824243" cy="5373364"/>
          </a:xfrm>
          <a:prstGeom prst="roundRect">
            <a:avLst>
              <a:gd name="adj" fmla="val 0"/>
            </a:avLst>
          </a:prstGeom>
          <a:solidFill>
            <a:srgbClr val="FF5757"/>
          </a:solidFill>
          <a:ln w="12700">
            <a:miter lim="400000"/>
          </a:ln>
        </p:spPr>
        <p:txBody>
          <a:bodyPr lIns="7937" tIns="7937" rIns="7937" bIns="7937" anchor="ctr"/>
          <a:lstStyle/>
          <a:p>
            <a:pPr algn="ctr" defTabSz="428671" hangingPunct="0">
              <a:defRPr sz="36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 sz="1688" kern="0">
              <a:solidFill>
                <a:srgbClr val="FFFFFF"/>
              </a:solidFill>
              <a:latin typeface="Vodafone Rg"/>
              <a:sym typeface="Vodafone Rg"/>
            </a:endParaRPr>
          </a:p>
        </p:txBody>
      </p:sp>
      <p:sp>
        <p:nvSpPr>
          <p:cNvPr id="591" name="Rectangle: Rounded Corners 3"/>
          <p:cNvSpPr/>
          <p:nvPr/>
        </p:nvSpPr>
        <p:spPr>
          <a:xfrm>
            <a:off x="1888721" y="750256"/>
            <a:ext cx="1744868" cy="535748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12700">
            <a:miter lim="400000"/>
          </a:ln>
        </p:spPr>
        <p:txBody>
          <a:bodyPr lIns="7937" tIns="7937" rIns="7937" bIns="7937" anchor="ctr"/>
          <a:lstStyle/>
          <a:p>
            <a:pPr algn="ctr" defTabSz="428671" hangingPunct="0">
              <a:defRPr sz="36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 sz="1688" kern="0">
              <a:solidFill>
                <a:srgbClr val="FFFFFF"/>
              </a:solidFill>
              <a:latin typeface="Vodafone Rg"/>
              <a:sym typeface="Vodafone Rg"/>
            </a:endParaRPr>
          </a:p>
        </p:txBody>
      </p:sp>
      <p:sp>
        <p:nvSpPr>
          <p:cNvPr id="592" name="Rectangle: Rounded Corners 4"/>
          <p:cNvSpPr/>
          <p:nvPr/>
        </p:nvSpPr>
        <p:spPr>
          <a:xfrm>
            <a:off x="3703434" y="750256"/>
            <a:ext cx="1744868" cy="535748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7937" tIns="7937" rIns="7937" bIns="7937" anchor="ctr"/>
          <a:lstStyle/>
          <a:p>
            <a:pPr algn="ctr" defTabSz="428671" hangingPunct="0">
              <a:defRPr sz="36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 sz="1688" kern="0">
              <a:solidFill>
                <a:srgbClr val="FFFFFF"/>
              </a:solidFill>
              <a:latin typeface="Vodafone Rg"/>
              <a:sym typeface="Vodafone Rg"/>
            </a:endParaRPr>
          </a:p>
        </p:txBody>
      </p:sp>
      <p:sp>
        <p:nvSpPr>
          <p:cNvPr id="593" name="Rectangle: Rounded Corners 6"/>
          <p:cNvSpPr/>
          <p:nvPr/>
        </p:nvSpPr>
        <p:spPr>
          <a:xfrm>
            <a:off x="7331355" y="734844"/>
            <a:ext cx="1824243" cy="5357489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12700">
            <a:miter lim="400000"/>
          </a:ln>
        </p:spPr>
        <p:txBody>
          <a:bodyPr lIns="7937" tIns="7937" rIns="7937" bIns="7937" anchor="ctr"/>
          <a:lstStyle/>
          <a:p>
            <a:pPr algn="ctr" defTabSz="428671" hangingPunct="0">
              <a:defRPr sz="36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endParaRPr sz="1688" kern="0">
              <a:solidFill>
                <a:srgbClr val="FFFFFF"/>
              </a:solidFill>
              <a:latin typeface="Vodafone Rg"/>
              <a:sym typeface="Vodafone Rg"/>
            </a:endParaRPr>
          </a:p>
        </p:txBody>
      </p:sp>
      <p:sp>
        <p:nvSpPr>
          <p:cNvPr id="594" name="TextBox 9"/>
          <p:cNvSpPr txBox="1"/>
          <p:nvPr/>
        </p:nvSpPr>
        <p:spPr>
          <a:xfrm>
            <a:off x="129706" y="3244842"/>
            <a:ext cx="1543692" cy="418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7150" tIns="57150" rIns="57150" bIns="57150">
            <a:spAutoFit/>
          </a:bodyPr>
          <a:lstStyle>
            <a:lvl1pPr algn="l" defTabSz="914400"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pPr defTabSz="428671" hangingPunct="0"/>
            <a:r>
              <a:rPr sz="1969" kern="0" dirty="0">
                <a:latin typeface="Century Gothic" panose="020B0502020202020204" pitchFamily="34" charset="0"/>
              </a:rPr>
              <a:t>Technology</a:t>
            </a:r>
          </a:p>
        </p:txBody>
      </p:sp>
      <p:sp>
        <p:nvSpPr>
          <p:cNvPr id="595" name="TextBox 10"/>
          <p:cNvSpPr txBox="1"/>
          <p:nvPr/>
        </p:nvSpPr>
        <p:spPr>
          <a:xfrm>
            <a:off x="1996394" y="3021782"/>
            <a:ext cx="1477522" cy="9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pPr defTabSz="428671" hangingPunct="0">
              <a:lnSpc>
                <a:spcPct val="90000"/>
              </a:lnSpc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Legal and 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Regulatory 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Framework</a:t>
            </a:r>
          </a:p>
        </p:txBody>
      </p:sp>
      <p:sp>
        <p:nvSpPr>
          <p:cNvPr id="596" name="TextBox 11"/>
          <p:cNvSpPr txBox="1"/>
          <p:nvPr/>
        </p:nvSpPr>
        <p:spPr>
          <a:xfrm>
            <a:off x="4185653" y="3204364"/>
            <a:ext cx="801501" cy="418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7150" tIns="57150" rIns="57150" bIns="57150">
            <a:spAutoFit/>
          </a:bodyPr>
          <a:lstStyle>
            <a:lvl1pPr algn="l" defTabSz="914400"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pPr defTabSz="428671" hangingPunct="0"/>
            <a:r>
              <a:rPr sz="1969" kern="0" dirty="0">
                <a:latin typeface="Century Gothic" panose="020B0502020202020204" pitchFamily="34" charset="0"/>
              </a:rPr>
              <a:t>Ethics</a:t>
            </a:r>
          </a:p>
        </p:txBody>
      </p:sp>
      <p:sp>
        <p:nvSpPr>
          <p:cNvPr id="598" name="Five Key Dimensions"/>
          <p:cNvSpPr txBox="1"/>
          <p:nvPr/>
        </p:nvSpPr>
        <p:spPr>
          <a:xfrm>
            <a:off x="149598" y="0"/>
            <a:ext cx="8707723" cy="66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781" tIns="27781" rIns="27781" bIns="27781" anchor="ctr">
            <a:spAutoFit/>
          </a:bodyPr>
          <a:lstStyle>
            <a:lvl1pPr algn="l" defTabSz="457200">
              <a:lnSpc>
                <a:spcPts val="11300"/>
              </a:lnSpc>
              <a:defRPr sz="6200">
                <a:solidFill>
                  <a:srgbClr val="414141"/>
                </a:solidFill>
                <a:latin typeface="Vodafone Rg"/>
                <a:ea typeface="Vodafone Rg"/>
                <a:cs typeface="Vodafone Rg"/>
                <a:sym typeface="Vodafone Rg"/>
              </a:defRPr>
            </a:lvl1pPr>
          </a:lstStyle>
          <a:p>
            <a:pPr defTabSz="214335" hangingPunct="0">
              <a:lnSpc>
                <a:spcPts val="5297"/>
              </a:lnSpc>
            </a:pPr>
            <a:r>
              <a:rPr sz="3600" b="1" kern="0" dirty="0">
                <a:latin typeface="Century Gothic" panose="020B0502020202020204" pitchFamily="34" charset="0"/>
              </a:rPr>
              <a:t>Five Key Dimensions</a:t>
            </a:r>
          </a:p>
        </p:txBody>
      </p:sp>
      <p:sp>
        <p:nvSpPr>
          <p:cNvPr id="599" name="TextBox 12"/>
          <p:cNvSpPr txBox="1"/>
          <p:nvPr/>
        </p:nvSpPr>
        <p:spPr>
          <a:xfrm>
            <a:off x="5716634" y="2962237"/>
            <a:ext cx="1368965" cy="9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7150" tIns="57150" rIns="57150" bIns="57150">
            <a:spAutoFit/>
          </a:bodyPr>
          <a:lstStyle/>
          <a:p>
            <a:pPr defTabSz="428671" hangingPunct="0">
              <a:lnSpc>
                <a:spcPct val="90000"/>
              </a:lnSpc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People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Society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Education</a:t>
            </a:r>
          </a:p>
        </p:txBody>
      </p:sp>
      <p:sp>
        <p:nvSpPr>
          <p:cNvPr id="600" name="TextBox 13"/>
          <p:cNvSpPr txBox="1"/>
          <p:nvPr/>
        </p:nvSpPr>
        <p:spPr>
          <a:xfrm>
            <a:off x="7464027" y="2825885"/>
            <a:ext cx="1760664" cy="120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pPr defTabSz="428671" hangingPunct="0">
              <a:lnSpc>
                <a:spcPct val="90000"/>
              </a:lnSpc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Economy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Productivity</a:t>
            </a:r>
            <a:b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</a:b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Labor</a:t>
            </a:r>
          </a:p>
          <a:p>
            <a:pPr defTabSz="428671" hangingPunct="0">
              <a:lnSpc>
                <a:spcPct val="90000"/>
              </a:lnSpc>
              <a:defRPr sz="4200" b="0">
                <a:solidFill>
                  <a:srgbClr val="FFFFFF"/>
                </a:solidFill>
                <a:latin typeface="Vodafone Rg"/>
                <a:ea typeface="Vodafone Rg"/>
                <a:cs typeface="Vodafone Rg"/>
                <a:sym typeface="Vodafone Rg"/>
              </a:defRPr>
            </a:pPr>
            <a:r>
              <a:rPr sz="1969" kern="0" dirty="0">
                <a:solidFill>
                  <a:srgbClr val="FFFFFF"/>
                </a:solidFill>
                <a:latin typeface="Century Gothic" panose="020B0502020202020204" pitchFamily="34" charset="0"/>
                <a:sym typeface="Vodafone Rg"/>
              </a:rPr>
              <a:t>Market</a:t>
            </a:r>
          </a:p>
        </p:txBody>
      </p:sp>
      <p:pic>
        <p:nvPicPr>
          <p:cNvPr id="14" name="Rectangle 1" descr="Rectangle 1">
            <a:extLst>
              <a:ext uri="{FF2B5EF4-FFF2-40B4-BE49-F238E27FC236}">
                <a16:creationId xmlns:a16="http://schemas.microsoft.com/office/drawing/2014/main" id="{5F213D72-C6BA-4B55-B385-D68100C707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88175" y="607569"/>
            <a:ext cx="1999165" cy="55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522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42C4-1A83-4B67-A893-C2797420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 </a:t>
            </a:r>
            <a:r>
              <a:rPr lang="hu-HU" dirty="0" err="1"/>
              <a:t>this</a:t>
            </a:r>
            <a:r>
              <a:rPr lang="hu-HU" dirty="0"/>
              <a:t> course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0606-F99A-4815-B837-F8BAB99B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052736"/>
            <a:ext cx="4608511" cy="5349213"/>
          </a:xfrm>
        </p:spPr>
        <p:txBody>
          <a:bodyPr/>
          <a:lstStyle/>
          <a:p>
            <a:r>
              <a:rPr lang="hu-HU" sz="3200" dirty="0" err="1"/>
              <a:t>Are</a:t>
            </a:r>
            <a:r>
              <a:rPr lang="hu-HU" sz="3200" dirty="0"/>
              <a:t> </a:t>
            </a:r>
            <a:r>
              <a:rPr lang="hu-HU" sz="3200" dirty="0" err="1"/>
              <a:t>you</a:t>
            </a:r>
            <a:r>
              <a:rPr lang="hu-HU" sz="3200" dirty="0"/>
              <a:t> </a:t>
            </a:r>
            <a:r>
              <a:rPr lang="hu-HU" sz="3200" dirty="0" err="1"/>
              <a:t>interested</a:t>
            </a:r>
            <a:r>
              <a:rPr lang="hu-HU" sz="3200" dirty="0"/>
              <a:t> in AI?</a:t>
            </a:r>
          </a:p>
          <a:p>
            <a:r>
              <a:rPr lang="hu-HU" sz="3200" dirty="0" err="1"/>
              <a:t>Can</a:t>
            </a:r>
            <a:r>
              <a:rPr lang="hu-HU" sz="3200" dirty="0"/>
              <a:t> </a:t>
            </a:r>
            <a:r>
              <a:rPr lang="hu-HU" sz="3200" dirty="0" err="1"/>
              <a:t>you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weekly</a:t>
            </a:r>
            <a:r>
              <a:rPr lang="hu-HU" sz="3200" dirty="0"/>
              <a:t> </a:t>
            </a:r>
            <a:r>
              <a:rPr lang="hu-HU" sz="3200" dirty="0" err="1"/>
              <a:t>homeworks</a:t>
            </a:r>
            <a:endParaRPr lang="hu-HU" sz="3200" dirty="0"/>
          </a:p>
          <a:p>
            <a:r>
              <a:rPr lang="hu-HU" sz="3200" dirty="0" err="1"/>
              <a:t>Would</a:t>
            </a:r>
            <a:r>
              <a:rPr lang="hu-HU" sz="3200" dirty="0"/>
              <a:t> </a:t>
            </a:r>
            <a:r>
              <a:rPr lang="hu-HU" sz="3200" dirty="0" err="1"/>
              <a:t>you</a:t>
            </a:r>
            <a:r>
              <a:rPr lang="hu-HU" sz="3200" dirty="0"/>
              <a:t> like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know</a:t>
            </a:r>
            <a:r>
              <a:rPr lang="hu-HU" sz="3200" dirty="0"/>
              <a:t> </a:t>
            </a:r>
            <a:r>
              <a:rPr lang="hu-HU" sz="3200" dirty="0" err="1"/>
              <a:t>what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expect</a:t>
            </a:r>
            <a:r>
              <a:rPr lang="hu-HU" sz="3200" dirty="0"/>
              <a:t> </a:t>
            </a:r>
            <a:r>
              <a:rPr lang="hu-HU" sz="3200" dirty="0" err="1"/>
              <a:t>from</a:t>
            </a:r>
            <a:r>
              <a:rPr lang="hu-HU" sz="3200" dirty="0"/>
              <a:t> AI? </a:t>
            </a:r>
          </a:p>
          <a:p>
            <a:pPr lvl="1"/>
            <a:r>
              <a:rPr lang="hu-HU" sz="2000" dirty="0"/>
              <a:t> I </a:t>
            </a:r>
            <a:r>
              <a:rPr lang="hu-HU" sz="2000" dirty="0" err="1"/>
              <a:t>don’t</a:t>
            </a:r>
            <a:r>
              <a:rPr lang="hu-HU" sz="2000" dirty="0"/>
              <a:t> </a:t>
            </a:r>
            <a:r>
              <a:rPr lang="hu-HU" sz="2000" dirty="0" err="1"/>
              <a:t>know</a:t>
            </a:r>
            <a:r>
              <a:rPr lang="hu-HU" sz="2000" dirty="0"/>
              <a:t>, </a:t>
            </a:r>
            <a:r>
              <a:rPr lang="hu-HU" sz="2000" dirty="0" err="1"/>
              <a:t>but</a:t>
            </a:r>
            <a:r>
              <a:rPr lang="hu-HU" sz="2000" dirty="0"/>
              <a:t> </a:t>
            </a:r>
            <a:r>
              <a:rPr lang="hu-HU" sz="2000" dirty="0" err="1"/>
              <a:t>would</a:t>
            </a:r>
            <a:r>
              <a:rPr lang="hu-HU" sz="2000" dirty="0"/>
              <a:t> like </a:t>
            </a:r>
            <a:r>
              <a:rPr lang="hu-HU" sz="2000" dirty="0" err="1"/>
              <a:t>to</a:t>
            </a:r>
            <a:r>
              <a:rPr lang="hu-HU" sz="2000" dirty="0"/>
              <a:t> be </a:t>
            </a:r>
            <a:r>
              <a:rPr lang="hu-HU" sz="2000" dirty="0" err="1"/>
              <a:t>between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first </a:t>
            </a:r>
            <a:r>
              <a:rPr lang="hu-HU" sz="2000" dirty="0" err="1"/>
              <a:t>ones</a:t>
            </a:r>
            <a:r>
              <a:rPr lang="hu-HU" sz="2000" dirty="0"/>
              <a:t> </a:t>
            </a:r>
            <a:r>
              <a:rPr lang="hu-HU" sz="2000" dirty="0" err="1"/>
              <a:t>who</a:t>
            </a:r>
            <a:r>
              <a:rPr lang="hu-HU" sz="2000" dirty="0"/>
              <a:t> </a:t>
            </a:r>
            <a:r>
              <a:rPr lang="hu-HU" sz="2000" dirty="0" err="1"/>
              <a:t>learn</a:t>
            </a:r>
            <a:r>
              <a:rPr lang="hu-HU" sz="2000" dirty="0"/>
              <a:t> </a:t>
            </a:r>
            <a:r>
              <a:rPr lang="hu-HU" sz="2000" dirty="0" err="1"/>
              <a:t>it</a:t>
            </a:r>
            <a:r>
              <a:rPr lang="hu-HU" sz="2000" dirty="0"/>
              <a:t>...</a:t>
            </a:r>
          </a:p>
          <a:p>
            <a:r>
              <a:rPr lang="hu-HU" sz="3200" dirty="0" err="1"/>
              <a:t>If</a:t>
            </a:r>
            <a:r>
              <a:rPr lang="hu-HU" sz="3200" dirty="0"/>
              <a:t> </a:t>
            </a:r>
            <a:r>
              <a:rPr lang="hu-HU" sz="3200" dirty="0" err="1"/>
              <a:t>you</a:t>
            </a:r>
            <a:r>
              <a:rPr lang="hu-HU" sz="3200" dirty="0"/>
              <a:t> </a:t>
            </a:r>
            <a:r>
              <a:rPr lang="hu-HU" sz="3200" dirty="0" err="1"/>
              <a:t>want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do</a:t>
            </a:r>
            <a:r>
              <a:rPr lang="hu-HU" sz="3200" dirty="0"/>
              <a:t> more </a:t>
            </a:r>
            <a:r>
              <a:rPr lang="hu-HU" sz="3200" dirty="0" err="1"/>
              <a:t>than</a:t>
            </a:r>
            <a:r>
              <a:rPr lang="hu-HU" sz="3200" dirty="0"/>
              <a:t> </a:t>
            </a:r>
            <a:r>
              <a:rPr lang="hu-HU" sz="3200" dirty="0" err="1"/>
              <a:t>you</a:t>
            </a:r>
            <a:r>
              <a:rPr lang="hu-HU" sz="3200" dirty="0"/>
              <a:t> </a:t>
            </a:r>
            <a:r>
              <a:rPr lang="hu-HU" sz="3200" dirty="0" err="1"/>
              <a:t>see</a:t>
            </a:r>
            <a:r>
              <a:rPr lang="hu-HU" sz="3200" dirty="0"/>
              <a:t> </a:t>
            </a:r>
            <a:r>
              <a:rPr lang="hu-HU" sz="3200" dirty="0" err="1"/>
              <a:t>on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video</a:t>
            </a:r>
          </a:p>
          <a:p>
            <a:pPr lvl="1"/>
            <a:r>
              <a:rPr lang="hu-HU" sz="1800" dirty="0"/>
              <a:t> </a:t>
            </a:r>
            <a:r>
              <a:rPr lang="hu-HU" sz="1800" dirty="0" err="1"/>
              <a:t>because</a:t>
            </a:r>
            <a:r>
              <a:rPr lang="hu-HU" sz="1800" dirty="0"/>
              <a:t> </a:t>
            </a:r>
            <a:r>
              <a:rPr lang="hu-HU" sz="1800" dirty="0" err="1"/>
              <a:t>there</a:t>
            </a:r>
            <a:r>
              <a:rPr lang="hu-HU" sz="1800" dirty="0"/>
              <a:t>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useful</a:t>
            </a:r>
            <a:r>
              <a:rPr lang="hu-HU" sz="1800" dirty="0"/>
              <a:t> </a:t>
            </a:r>
            <a:r>
              <a:rPr lang="hu-HU" sz="1800" dirty="0" err="1"/>
              <a:t>applications</a:t>
            </a:r>
            <a:endParaRPr lang="hu-HU" sz="1800" dirty="0"/>
          </a:p>
        </p:txBody>
      </p:sp>
      <p:pic>
        <p:nvPicPr>
          <p:cNvPr id="4" name="Not_in_my_family...">
            <a:hlinkClick r:id="" action="ppaction://media"/>
            <a:extLst>
              <a:ext uri="{FF2B5EF4-FFF2-40B4-BE49-F238E27FC236}">
                <a16:creationId xmlns:a16="http://schemas.microsoft.com/office/drawing/2014/main" id="{53F004AA-05E3-4146-9B9B-A6929EAF7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2577" y="1052736"/>
            <a:ext cx="4011910" cy="53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zöveg helye 1">
            <a:extLst>
              <a:ext uri="{FF2B5EF4-FFF2-40B4-BE49-F238E27FC236}">
                <a16:creationId xmlns:a16="http://schemas.microsoft.com/office/drawing/2014/main" id="{BCEC9FF8-40B8-4FD0-AE7C-7978F844A580}"/>
              </a:ext>
            </a:extLst>
          </p:cNvPr>
          <p:cNvSpPr txBox="1">
            <a:spLocks/>
          </p:cNvSpPr>
          <p:nvPr/>
        </p:nvSpPr>
        <p:spPr>
          <a:xfrm>
            <a:off x="4128657" y="307557"/>
            <a:ext cx="6426713" cy="3585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dirty="0" err="1">
                <a:solidFill>
                  <a:srgbClr val="004494"/>
                </a:solidFill>
              </a:rPr>
              <a:t>Useful</a:t>
            </a:r>
            <a:r>
              <a:rPr lang="hu-HU" sz="2400" dirty="0">
                <a:solidFill>
                  <a:srgbClr val="004494"/>
                </a:solidFill>
              </a:rPr>
              <a:t> </a:t>
            </a:r>
            <a:r>
              <a:rPr lang="hu-HU" sz="2400" dirty="0" err="1">
                <a:solidFill>
                  <a:srgbClr val="004494"/>
                </a:solidFill>
              </a:rPr>
              <a:t>applications</a:t>
            </a:r>
            <a:r>
              <a:rPr lang="hu-HU" sz="2400" dirty="0">
                <a:solidFill>
                  <a:srgbClr val="004494"/>
                </a:solidFill>
              </a:rPr>
              <a:t> </a:t>
            </a:r>
            <a:r>
              <a:rPr lang="hu-HU" sz="2400" dirty="0" err="1">
                <a:solidFill>
                  <a:srgbClr val="004494"/>
                </a:solidFill>
              </a:rPr>
              <a:t>from</a:t>
            </a:r>
            <a:r>
              <a:rPr lang="hu-HU" sz="2400" dirty="0">
                <a:solidFill>
                  <a:srgbClr val="004494"/>
                </a:solidFill>
              </a:rPr>
              <a:t> </a:t>
            </a:r>
            <a:r>
              <a:rPr lang="hu-HU" sz="2400" dirty="0" err="1">
                <a:solidFill>
                  <a:srgbClr val="004494"/>
                </a:solidFill>
              </a:rPr>
              <a:t>us</a:t>
            </a:r>
            <a:endParaRPr lang="hu-HU" sz="2400" dirty="0">
              <a:solidFill>
                <a:srgbClr val="004494"/>
              </a:solidFill>
            </a:endParaRPr>
          </a:p>
        </p:txBody>
      </p:sp>
      <p:sp>
        <p:nvSpPr>
          <p:cNvPr id="2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96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-288540" y="620688"/>
          <a:ext cx="9000492" cy="545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BDF95E62-CCB5-478D-ADD6-C7985FAD41DC}"/>
              </a:ext>
            </a:extLst>
          </p:cNvPr>
          <p:cNvSpPr txBox="1"/>
          <p:nvPr/>
        </p:nvSpPr>
        <p:spPr>
          <a:xfrm>
            <a:off x="251520" y="6099365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lorincz@inf.elte.hu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4C2CE-0839-4415-B37E-6A6BFE8C8455}"/>
              </a:ext>
            </a:extLst>
          </p:cNvPr>
          <p:cNvSpPr txBox="1"/>
          <p:nvPr/>
        </p:nvSpPr>
        <p:spPr>
          <a:xfrm>
            <a:off x="1907704" y="3861048"/>
            <a:ext cx="481702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4000" dirty="0" err="1"/>
              <a:t>BUT</a:t>
            </a:r>
            <a:r>
              <a:rPr lang="hu-HU" sz="4000" dirty="0"/>
              <a:t> go </a:t>
            </a:r>
            <a:r>
              <a:rPr lang="hu-HU" sz="4000" dirty="0" err="1"/>
              <a:t>further</a:t>
            </a:r>
            <a:r>
              <a:rPr lang="hu-HU" sz="4000" dirty="0"/>
              <a:t> </a:t>
            </a:r>
          </a:p>
          <a:p>
            <a:pPr marL="457200" indent="-457200">
              <a:buFontTx/>
              <a:buChar char="-"/>
            </a:pP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homeworks</a:t>
            </a:r>
            <a:r>
              <a:rPr lang="hu-HU" sz="4000" dirty="0"/>
              <a:t> and </a:t>
            </a:r>
          </a:p>
          <a:p>
            <a:pPr marL="457200" indent="-457200">
              <a:buFontTx/>
              <a:buChar char="-"/>
            </a:pP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</a:t>
            </a:r>
            <a:r>
              <a:rPr lang="hu-HU" sz="4000" dirty="0" err="1"/>
              <a:t>questions</a:t>
            </a:r>
            <a:r>
              <a:rPr lang="hu-HU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248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52FCAE-CB5B-41D8-9842-E7444168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88840"/>
            <a:ext cx="7992888" cy="3672408"/>
          </a:xfrm>
        </p:spPr>
        <p:txBody>
          <a:bodyPr/>
          <a:lstStyle/>
          <a:p>
            <a:r>
              <a:rPr lang="hu-HU" dirty="0">
                <a:hlinkClick r:id="rId2"/>
              </a:rPr>
              <a:t>Mathematical Tour </a:t>
            </a:r>
            <a:r>
              <a:rPr lang="hu-HU" dirty="0" err="1">
                <a:hlinkClick r:id="rId2"/>
              </a:rPr>
              <a:t>on</a:t>
            </a:r>
            <a:r>
              <a:rPr lang="hu-HU" dirty="0">
                <a:hlinkClick r:id="rId2"/>
              </a:rPr>
              <a:t> Linear Algebra</a:t>
            </a:r>
            <a:br>
              <a:rPr lang="hu-HU" dirty="0">
                <a:hlinkClick r:id="rId2"/>
              </a:rPr>
            </a:br>
            <a:r>
              <a:rPr lang="hu-HU" dirty="0">
                <a:hlinkClick r:id="rId2"/>
              </a:rPr>
              <a:t>and</a:t>
            </a:r>
            <a:br>
              <a:rPr lang="hu-HU" dirty="0">
                <a:hlinkClick r:id="rId2"/>
              </a:rPr>
            </a:br>
            <a:r>
              <a:rPr lang="hu-HU" dirty="0" err="1">
                <a:hlinkClick r:id="rId2"/>
              </a:rPr>
              <a:t>related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homeworks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and</a:t>
            </a:r>
            <a:br>
              <a:rPr lang="hu-HU" dirty="0"/>
            </a:br>
            <a:r>
              <a:rPr lang="hu-HU" dirty="0" err="1"/>
              <a:t>Questions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„</a:t>
            </a:r>
            <a:r>
              <a:rPr lang="hu-HU" dirty="0" err="1"/>
              <a:t>what</a:t>
            </a:r>
            <a:r>
              <a:rPr lang="hu-HU" dirty="0"/>
              <a:t> we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”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TASKS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1st </a:t>
            </a:r>
            <a:r>
              <a:rPr lang="hu-HU" dirty="0" err="1"/>
              <a:t>week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4590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11560" y="2348880"/>
            <a:ext cx="6991468" cy="2376264"/>
          </a:xfrm>
        </p:spPr>
        <p:txBody>
          <a:bodyPr/>
          <a:lstStyle/>
          <a:p>
            <a:pPr indent="0"/>
            <a:r>
              <a:rPr lang="hu-HU" sz="3600" b="1" dirty="0" err="1">
                <a:solidFill>
                  <a:srgbClr val="C00000"/>
                </a:solidFill>
              </a:rPr>
              <a:t>Submit</a:t>
            </a:r>
            <a:r>
              <a:rPr lang="hu-HU" sz="3600" b="1" dirty="0">
                <a:solidFill>
                  <a:srgbClr val="C00000"/>
                </a:solidFill>
              </a:rPr>
              <a:t> </a:t>
            </a:r>
            <a:r>
              <a:rPr lang="hu-HU" sz="3600" b="1" dirty="0" err="1">
                <a:solidFill>
                  <a:srgbClr val="C00000"/>
                </a:solidFill>
              </a:rPr>
              <a:t>your</a:t>
            </a:r>
            <a:r>
              <a:rPr lang="hu-HU" sz="3600" b="1" dirty="0">
                <a:solidFill>
                  <a:srgbClr val="C00000"/>
                </a:solidFill>
              </a:rPr>
              <a:t> </a:t>
            </a:r>
            <a:r>
              <a:rPr lang="hu-HU" sz="3600" b="1" dirty="0" err="1">
                <a:solidFill>
                  <a:srgbClr val="C00000"/>
                </a:solidFill>
              </a:rPr>
              <a:t>answers</a:t>
            </a:r>
            <a:r>
              <a:rPr lang="hu-HU" sz="3600" b="1" dirty="0">
                <a:solidFill>
                  <a:srgbClr val="C00000"/>
                </a:solidFill>
              </a:rPr>
              <a:t> </a:t>
            </a:r>
            <a:r>
              <a:rPr lang="hu-HU" sz="3600" b="1" dirty="0" err="1" smtClean="0">
                <a:solidFill>
                  <a:srgbClr val="C00000"/>
                </a:solidFill>
              </a:rPr>
              <a:t>according</a:t>
            </a:r>
            <a:r>
              <a:rPr lang="hu-HU" sz="3600" b="1" dirty="0" smtClean="0">
                <a:solidFill>
                  <a:srgbClr val="C00000"/>
                </a:solidFill>
              </a:rPr>
              <a:t> </a:t>
            </a:r>
            <a:r>
              <a:rPr lang="hu-HU" sz="3600" b="1" dirty="0" err="1" smtClean="0">
                <a:solidFill>
                  <a:srgbClr val="C00000"/>
                </a:solidFill>
              </a:rPr>
              <a:t>to</a:t>
            </a:r>
            <a:r>
              <a:rPr lang="hu-HU" sz="3600" b="1" dirty="0" smtClean="0">
                <a:solidFill>
                  <a:srgbClr val="C00000"/>
                </a:solidFill>
              </a:rPr>
              <a:t> </a:t>
            </a:r>
            <a:r>
              <a:rPr lang="hu-HU" sz="3600" b="1" dirty="0" err="1" smtClean="0">
                <a:solidFill>
                  <a:srgbClr val="C00000"/>
                </a:solidFill>
              </a:rPr>
              <a:t>the</a:t>
            </a:r>
            <a:r>
              <a:rPr lang="hu-HU" sz="3600" b="1" dirty="0" smtClean="0">
                <a:solidFill>
                  <a:srgbClr val="C00000"/>
                </a:solidFill>
              </a:rPr>
              <a:t> </a:t>
            </a:r>
            <a:r>
              <a:rPr lang="hu-HU" sz="3600" b="1" dirty="0" err="1" smtClean="0">
                <a:solidFill>
                  <a:srgbClr val="C00000"/>
                </a:solidFill>
              </a:rPr>
              <a:t>instructions</a:t>
            </a:r>
            <a:r>
              <a:rPr lang="hu-HU" sz="3600" b="1" dirty="0" smtClean="0">
                <a:solidFill>
                  <a:srgbClr val="C00000"/>
                </a:solidFill>
              </a:rPr>
              <a:t> in </a:t>
            </a:r>
            <a:r>
              <a:rPr lang="hu-HU" sz="3600" b="1" dirty="0" err="1" smtClean="0">
                <a:solidFill>
                  <a:srgbClr val="C00000"/>
                </a:solidFill>
              </a:rPr>
              <a:t>section</a:t>
            </a:r>
            <a:r>
              <a:rPr lang="hu-HU" sz="3600" b="1" dirty="0" smtClean="0">
                <a:solidFill>
                  <a:srgbClr val="C00000"/>
                </a:solidFill>
              </a:rPr>
              <a:t> „</a:t>
            </a:r>
            <a:r>
              <a:rPr lang="hu-HU" sz="3600" b="1" dirty="0" err="1" smtClean="0">
                <a:solidFill>
                  <a:srgbClr val="C00000"/>
                </a:solidFill>
              </a:rPr>
              <a:t>assignments</a:t>
            </a:r>
            <a:r>
              <a:rPr lang="hu-HU" sz="3600" b="1" dirty="0" smtClean="0">
                <a:solidFill>
                  <a:srgbClr val="C00000"/>
                </a:solidFill>
              </a:rPr>
              <a:t>” </a:t>
            </a:r>
            <a:r>
              <a:rPr lang="hu-HU" sz="3600" b="1" dirty="0">
                <a:solidFill>
                  <a:srgbClr val="C00000"/>
                </a:solidFill>
              </a:rPr>
              <a:t>in CANVAS </a:t>
            </a:r>
            <a:r>
              <a:rPr lang="hu-HU" sz="4000" b="1" dirty="0">
                <a:solidFill>
                  <a:srgbClr val="C00000"/>
                </a:solidFill>
              </a:rPr>
              <a:t/>
            </a:r>
            <a:br>
              <a:rPr lang="hu-HU" sz="4000" b="1" dirty="0">
                <a:solidFill>
                  <a:srgbClr val="C00000"/>
                </a:solidFill>
              </a:rPr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686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9DF587-7E8C-41F7-BACC-218BE377F4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Exam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52169-42C0-4548-BA93-2148FC89F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12" y="1052736"/>
            <a:ext cx="8568952" cy="5616624"/>
          </a:xfrm>
        </p:spPr>
        <p:txBody>
          <a:bodyPr/>
          <a:lstStyle/>
          <a:p>
            <a:pPr indent="0">
              <a:buNone/>
            </a:pPr>
            <a:r>
              <a:rPr lang="hu-HU" sz="1400" dirty="0" err="1"/>
              <a:t>Exams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same</a:t>
            </a:r>
            <a:r>
              <a:rPr lang="hu-HU" sz="1400" dirty="0"/>
              <a:t> </a:t>
            </a:r>
            <a:r>
              <a:rPr lang="hu-HU" sz="1400" dirty="0" err="1"/>
              <a:t>for</a:t>
            </a:r>
            <a:r>
              <a:rPr lang="hu-HU" sz="1400" dirty="0"/>
              <a:t> </a:t>
            </a:r>
            <a:r>
              <a:rPr lang="hu-HU" sz="1400" dirty="0" err="1"/>
              <a:t>all</a:t>
            </a:r>
            <a:r>
              <a:rPr lang="hu-HU" sz="1400" dirty="0"/>
              <a:t> </a:t>
            </a:r>
            <a:r>
              <a:rPr lang="hu-HU" sz="1400" dirty="0" err="1"/>
              <a:t>three</a:t>
            </a:r>
            <a:r>
              <a:rPr lang="hu-HU" sz="1400" dirty="0"/>
              <a:t> </a:t>
            </a:r>
            <a:r>
              <a:rPr lang="hu-HU" sz="1400" dirty="0" err="1"/>
              <a:t>courses</a:t>
            </a:r>
            <a:r>
              <a:rPr lang="hu-HU" sz="1400" dirty="0"/>
              <a:t>!</a:t>
            </a:r>
          </a:p>
          <a:p>
            <a:pPr indent="0">
              <a:buNone/>
            </a:pPr>
            <a:endParaRPr lang="hu-HU" sz="500" dirty="0"/>
          </a:p>
          <a:p>
            <a:pPr indent="0">
              <a:buNone/>
            </a:pPr>
            <a:r>
              <a:rPr lang="hu-HU" sz="1400" dirty="0" err="1"/>
              <a:t>Note</a:t>
            </a:r>
            <a:r>
              <a:rPr lang="hu-HU" sz="1400" dirty="0"/>
              <a:t> </a:t>
            </a:r>
            <a:r>
              <a:rPr lang="hu-HU" sz="1400" dirty="0" err="1"/>
              <a:t>for</a:t>
            </a:r>
            <a:r>
              <a:rPr lang="hu-HU" sz="1400" dirty="0"/>
              <a:t> </a:t>
            </a:r>
            <a:r>
              <a:rPr lang="hu-HU" sz="1400" dirty="0" err="1"/>
              <a:t>all</a:t>
            </a:r>
            <a:r>
              <a:rPr lang="hu-HU" sz="1400" dirty="0"/>
              <a:t> </a:t>
            </a:r>
            <a:r>
              <a:rPr lang="hu-HU" sz="1400" dirty="0" err="1"/>
              <a:t>students</a:t>
            </a:r>
            <a:r>
              <a:rPr lang="hu-HU" sz="1400" dirty="0"/>
              <a:t>:</a:t>
            </a:r>
          </a:p>
          <a:p>
            <a:pPr lvl="1" indent="0">
              <a:buNone/>
            </a:pPr>
            <a:r>
              <a:rPr lang="hu-HU" sz="1100" i="1" dirty="0" err="1"/>
              <a:t>We</a:t>
            </a:r>
            <a:r>
              <a:rPr lang="hu-HU" sz="1100" i="1" dirty="0"/>
              <a:t> </a:t>
            </a:r>
            <a:r>
              <a:rPr lang="hu-HU" sz="1100" i="1" dirty="0" err="1"/>
              <a:t>will</a:t>
            </a:r>
            <a:r>
              <a:rPr lang="hu-HU" sz="1100" i="1" dirty="0"/>
              <a:t> </a:t>
            </a:r>
            <a:r>
              <a:rPr lang="hu-HU" sz="1100" i="1" dirty="0" err="1"/>
              <a:t>try</a:t>
            </a:r>
            <a:r>
              <a:rPr lang="hu-HU" sz="1100" i="1" dirty="0"/>
              <a:t> </a:t>
            </a:r>
            <a:r>
              <a:rPr lang="hu-HU" sz="1100" i="1" dirty="0" err="1"/>
              <a:t>to</a:t>
            </a:r>
            <a:r>
              <a:rPr lang="hu-HU" sz="1100" i="1" dirty="0"/>
              <a:t> </a:t>
            </a:r>
            <a:r>
              <a:rPr lang="hu-HU" sz="1100" i="1" dirty="0" err="1"/>
              <a:t>exclude</a:t>
            </a:r>
            <a:r>
              <a:rPr lang="hu-HU" sz="1100" i="1" dirty="0"/>
              <a:t> </a:t>
            </a:r>
            <a:r>
              <a:rPr lang="hu-HU" sz="1100" i="1" dirty="0" err="1"/>
              <a:t>those</a:t>
            </a:r>
            <a:r>
              <a:rPr lang="hu-HU" sz="1100" i="1" dirty="0"/>
              <a:t> </a:t>
            </a:r>
            <a:r>
              <a:rPr lang="hu-HU" sz="1100" i="1" dirty="0" err="1"/>
              <a:t>from</a:t>
            </a:r>
            <a:r>
              <a:rPr lang="hu-HU" sz="1100" i="1" dirty="0"/>
              <a:t> </a:t>
            </a:r>
            <a:r>
              <a:rPr lang="hu-HU" sz="1100" i="1" dirty="0" err="1"/>
              <a:t>the</a:t>
            </a:r>
            <a:r>
              <a:rPr lang="hu-HU" sz="1100" i="1" dirty="0"/>
              <a:t> </a:t>
            </a:r>
            <a:r>
              <a:rPr lang="hu-HU" sz="1100" i="1" dirty="0" err="1"/>
              <a:t>exam</a:t>
            </a:r>
            <a:r>
              <a:rPr lang="hu-HU" sz="1100" i="1" dirty="0"/>
              <a:t> </a:t>
            </a:r>
            <a:r>
              <a:rPr lang="hu-HU" sz="1100" i="1" dirty="0" err="1"/>
              <a:t>who</a:t>
            </a:r>
            <a:r>
              <a:rPr lang="hu-HU" sz="1100" i="1" dirty="0"/>
              <a:t> </a:t>
            </a:r>
            <a:r>
              <a:rPr lang="hu-HU" sz="1100" i="1" dirty="0" err="1"/>
              <a:t>copied</a:t>
            </a:r>
            <a:r>
              <a:rPr lang="hu-HU" sz="1100" i="1" dirty="0"/>
              <a:t> </a:t>
            </a:r>
            <a:r>
              <a:rPr lang="hu-HU" sz="1100" i="1" dirty="0" err="1"/>
              <a:t>the</a:t>
            </a:r>
            <a:r>
              <a:rPr lang="hu-HU" sz="1100" i="1" dirty="0"/>
              <a:t> </a:t>
            </a:r>
            <a:r>
              <a:rPr lang="hu-HU" sz="1100" i="1" dirty="0" err="1"/>
              <a:t>answers</a:t>
            </a:r>
            <a:r>
              <a:rPr lang="hu-HU" sz="1100" i="1" dirty="0"/>
              <a:t> of </a:t>
            </a:r>
            <a:r>
              <a:rPr lang="hu-HU" sz="1100" i="1" dirty="0" err="1"/>
              <a:t>the</a:t>
            </a:r>
            <a:r>
              <a:rPr lang="hu-HU" sz="1100" i="1" dirty="0"/>
              <a:t> </a:t>
            </a:r>
            <a:r>
              <a:rPr lang="hu-HU" sz="1100" i="1" dirty="0" err="1"/>
              <a:t>homeworks</a:t>
            </a:r>
            <a:r>
              <a:rPr lang="hu-HU" sz="1100" i="1" dirty="0"/>
              <a:t>/</a:t>
            </a:r>
            <a:r>
              <a:rPr lang="hu-HU" sz="1100" i="1" dirty="0" err="1"/>
              <a:t>exercises</a:t>
            </a:r>
            <a:endParaRPr lang="hu-HU" sz="1100" i="1" dirty="0"/>
          </a:p>
          <a:p>
            <a:pPr indent="0">
              <a:buNone/>
            </a:pPr>
            <a:endParaRPr lang="hu-HU" sz="1000" dirty="0"/>
          </a:p>
          <a:p>
            <a:pPr indent="0">
              <a:buNone/>
            </a:pPr>
            <a:r>
              <a:rPr lang="hu-HU" sz="1400" dirty="0" err="1"/>
              <a:t>Examination</a:t>
            </a:r>
            <a:r>
              <a:rPr lang="hu-HU" sz="1400" dirty="0"/>
              <a:t> </a:t>
            </a:r>
            <a:r>
              <a:rPr lang="hu-HU" sz="1400" dirty="0" err="1"/>
              <a:t>starts</a:t>
            </a:r>
            <a:r>
              <a:rPr lang="hu-HU" sz="1400" dirty="0"/>
              <a:t> </a:t>
            </a:r>
            <a:r>
              <a:rPr lang="hu-HU" sz="1400" dirty="0" err="1"/>
              <a:t>with</a:t>
            </a:r>
            <a:r>
              <a:rPr lang="hu-HU" sz="1400" dirty="0"/>
              <a:t> a </a:t>
            </a:r>
            <a:r>
              <a:rPr lang="hu-HU" sz="1400" dirty="0" err="1"/>
              <a:t>written</a:t>
            </a:r>
            <a:r>
              <a:rPr lang="hu-HU" sz="1400" dirty="0"/>
              <a:t> </a:t>
            </a:r>
            <a:r>
              <a:rPr lang="hu-HU" sz="1400" dirty="0" err="1"/>
              <a:t>exam</a:t>
            </a:r>
            <a:r>
              <a:rPr lang="hu-HU" sz="1400" dirty="0"/>
              <a:t> </a:t>
            </a:r>
            <a:r>
              <a:rPr lang="hu-HU" sz="1400" dirty="0" err="1"/>
              <a:t>with</a:t>
            </a:r>
            <a:endParaRPr lang="hu-HU" sz="1400" dirty="0"/>
          </a:p>
          <a:p>
            <a:pPr marL="457200" indent="-457200">
              <a:buFont typeface="+mj-lt"/>
              <a:buAutoNum type="arabicPeriod"/>
            </a:pPr>
            <a:r>
              <a:rPr lang="hu-HU" sz="1400" dirty="0" err="1"/>
              <a:t>questions</a:t>
            </a:r>
            <a:r>
              <a:rPr lang="hu-HU" sz="1400" dirty="0"/>
              <a:t> </a:t>
            </a:r>
            <a:r>
              <a:rPr lang="hu-HU" sz="1400" dirty="0" err="1"/>
              <a:t>from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homeworks</a:t>
            </a:r>
            <a:r>
              <a:rPr lang="hu-HU" sz="1400" dirty="0"/>
              <a:t> – in </a:t>
            </a:r>
            <a:r>
              <a:rPr lang="hu-HU" sz="1400" dirty="0" err="1"/>
              <a:t>turn</a:t>
            </a:r>
            <a:r>
              <a:rPr lang="hu-HU" sz="1400" dirty="0"/>
              <a:t>, „</a:t>
            </a:r>
            <a:r>
              <a:rPr lang="hu-HU" sz="1400" dirty="0" err="1"/>
              <a:t>Type</a:t>
            </a:r>
            <a:r>
              <a:rPr lang="hu-HU" sz="1400" dirty="0"/>
              <a:t> 1” </a:t>
            </a:r>
            <a:r>
              <a:rPr lang="hu-HU" sz="1400" dirty="0" err="1"/>
              <a:t>students</a:t>
            </a:r>
            <a:r>
              <a:rPr lang="hu-HU" sz="1400" dirty="0"/>
              <a:t> </a:t>
            </a:r>
            <a:r>
              <a:rPr lang="hu-HU" sz="1400" dirty="0" err="1"/>
              <a:t>may</a:t>
            </a:r>
            <a:r>
              <a:rPr lang="hu-HU" sz="1400" dirty="0"/>
              <a:t> </a:t>
            </a:r>
            <a:r>
              <a:rPr lang="hu-HU" sz="1400" dirty="0" err="1"/>
              <a:t>wish</a:t>
            </a:r>
            <a:r>
              <a:rPr lang="hu-HU" sz="1400" dirty="0"/>
              <a:t> </a:t>
            </a:r>
            <a:r>
              <a:rPr lang="hu-HU" sz="1400" dirty="0" err="1"/>
              <a:t>to</a:t>
            </a:r>
            <a:r>
              <a:rPr lang="hu-HU" sz="1400" dirty="0"/>
              <a:t> </a:t>
            </a:r>
            <a:r>
              <a:rPr lang="hu-HU" sz="1400" dirty="0" err="1"/>
              <a:t>do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homeworks</a:t>
            </a:r>
            <a:r>
              <a:rPr lang="hu-HU" sz="1400" dirty="0"/>
              <a:t>, </a:t>
            </a:r>
            <a:r>
              <a:rPr lang="hu-HU" sz="1400" dirty="0" err="1"/>
              <a:t>too</a:t>
            </a:r>
            <a:r>
              <a:rPr lang="hu-HU" sz="1400" dirty="0"/>
              <a:t>...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1400" dirty="0" err="1"/>
              <a:t>questions</a:t>
            </a:r>
            <a:r>
              <a:rPr lang="hu-HU" sz="1400" dirty="0"/>
              <a:t> </a:t>
            </a:r>
            <a:r>
              <a:rPr lang="hu-HU" sz="1400" dirty="0" err="1"/>
              <a:t>from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lists</a:t>
            </a:r>
            <a:r>
              <a:rPr lang="hu-HU" sz="1400" dirty="0"/>
              <a:t> </a:t>
            </a:r>
            <a:r>
              <a:rPr lang="hu-HU" sz="1400" dirty="0" err="1"/>
              <a:t>on</a:t>
            </a:r>
            <a:r>
              <a:rPr lang="hu-HU" sz="1400" dirty="0"/>
              <a:t> „</a:t>
            </a:r>
            <a:r>
              <a:rPr lang="hu-HU" sz="1400" dirty="0" err="1"/>
              <a:t>what</a:t>
            </a:r>
            <a:r>
              <a:rPr lang="hu-HU" sz="1400" dirty="0"/>
              <a:t> </a:t>
            </a:r>
            <a:r>
              <a:rPr lang="hu-HU" sz="1400" dirty="0" err="1"/>
              <a:t>we</a:t>
            </a:r>
            <a:r>
              <a:rPr lang="hu-HU" sz="1400" dirty="0"/>
              <a:t> </a:t>
            </a:r>
            <a:r>
              <a:rPr lang="hu-HU" sz="1400" dirty="0" err="1"/>
              <a:t>learned</a:t>
            </a:r>
            <a:r>
              <a:rPr lang="hu-HU" sz="1400" dirty="0"/>
              <a:t> </a:t>
            </a:r>
            <a:r>
              <a:rPr lang="hu-HU" sz="1400" dirty="0" err="1"/>
              <a:t>today</a:t>
            </a:r>
            <a:r>
              <a:rPr lang="hu-HU" sz="1400" dirty="0"/>
              <a:t>”</a:t>
            </a:r>
          </a:p>
          <a:p>
            <a:pPr indent="0">
              <a:buNone/>
            </a:pPr>
            <a:r>
              <a:rPr lang="hu-HU" sz="1400" dirty="0" err="1">
                <a:highlight>
                  <a:srgbClr val="FFFF00"/>
                </a:highlight>
              </a:rPr>
              <a:t>It</a:t>
            </a:r>
            <a:r>
              <a:rPr lang="hu-HU" sz="1400" dirty="0">
                <a:highlight>
                  <a:srgbClr val="FFFF00"/>
                </a:highlight>
              </a:rPr>
              <a:t> is </a:t>
            </a:r>
            <a:r>
              <a:rPr lang="hu-HU" sz="1400" dirty="0" err="1">
                <a:highlight>
                  <a:srgbClr val="FFFF00"/>
                </a:highlight>
              </a:rPr>
              <a:t>our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goal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to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discourage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communication</a:t>
            </a:r>
            <a:r>
              <a:rPr lang="hu-HU" sz="1400" dirty="0">
                <a:highlight>
                  <a:srgbClr val="FFFF00"/>
                </a:highlight>
              </a:rPr>
              <a:t> – a </a:t>
            </a:r>
            <a:r>
              <a:rPr lang="hu-HU" sz="1400" dirty="0" err="1">
                <a:highlight>
                  <a:srgbClr val="FFFF00"/>
                </a:highlight>
              </a:rPr>
              <a:t>hard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task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for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us</a:t>
            </a:r>
            <a:r>
              <a:rPr lang="hu-HU" sz="1400" dirty="0">
                <a:highlight>
                  <a:srgbClr val="FFFF00"/>
                </a:highlight>
              </a:rPr>
              <a:t>, </a:t>
            </a:r>
            <a:r>
              <a:rPr lang="hu-HU" sz="1400" dirty="0" err="1">
                <a:highlight>
                  <a:srgbClr val="FFFF00"/>
                </a:highlight>
              </a:rPr>
              <a:t>since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the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exam</a:t>
            </a:r>
            <a:r>
              <a:rPr lang="hu-HU" sz="1400" dirty="0">
                <a:highlight>
                  <a:srgbClr val="FFFF00"/>
                </a:highlight>
              </a:rPr>
              <a:t> is online. </a:t>
            </a:r>
            <a:r>
              <a:rPr lang="hu-HU" sz="1400" dirty="0" err="1">
                <a:highlight>
                  <a:srgbClr val="FFFF00"/>
                </a:highlight>
              </a:rPr>
              <a:t>This</a:t>
            </a:r>
            <a:r>
              <a:rPr lang="hu-HU" sz="1400" dirty="0">
                <a:highlight>
                  <a:srgbClr val="FFFF00"/>
                </a:highlight>
              </a:rPr>
              <a:t> is </a:t>
            </a:r>
            <a:r>
              <a:rPr lang="hu-HU" sz="1400" dirty="0" err="1">
                <a:highlight>
                  <a:srgbClr val="FFFF00"/>
                </a:highlight>
              </a:rPr>
              <a:t>our</a:t>
            </a:r>
            <a:r>
              <a:rPr lang="hu-HU" sz="1400" dirty="0">
                <a:highlight>
                  <a:srgbClr val="FFFF00"/>
                </a:highlight>
              </a:rPr>
              <a:t> </a:t>
            </a:r>
            <a:r>
              <a:rPr lang="hu-HU" sz="1400" dirty="0" err="1">
                <a:highlight>
                  <a:srgbClr val="FFFF00"/>
                </a:highlight>
              </a:rPr>
              <a:t>plan</a:t>
            </a:r>
            <a:r>
              <a:rPr lang="hu-HU" sz="1400" dirty="0">
                <a:highlight>
                  <a:srgbClr val="FFFF00"/>
                </a:highlight>
              </a:rPr>
              <a:t>:</a:t>
            </a: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You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may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need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perform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short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computations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with</a:t>
            </a:r>
            <a:r>
              <a:rPr lang="hu-HU" sz="1100" dirty="0">
                <a:highlight>
                  <a:srgbClr val="FFFF00"/>
                </a:highlight>
              </a:rPr>
              <a:t> a </a:t>
            </a:r>
            <a:r>
              <a:rPr lang="hu-HU" sz="1100" dirty="0" err="1">
                <a:highlight>
                  <a:srgbClr val="FFFF00"/>
                </a:highlight>
              </a:rPr>
              <a:t>single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number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submitted</a:t>
            </a:r>
            <a:endParaRPr lang="hu-HU" sz="1100" dirty="0">
              <a:highlight>
                <a:srgbClr val="FFFF00"/>
              </a:highlight>
            </a:endParaRP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You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have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quizzes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filled</a:t>
            </a:r>
            <a:r>
              <a:rPr lang="hu-HU" sz="1100" dirty="0">
                <a:highlight>
                  <a:srgbClr val="FFFF00"/>
                </a:highlight>
              </a:rPr>
              <a:t> in</a:t>
            </a: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Short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computations</a:t>
            </a:r>
            <a:r>
              <a:rPr lang="hu-HU" sz="1100" dirty="0">
                <a:highlight>
                  <a:srgbClr val="FFFF00"/>
                </a:highlight>
              </a:rPr>
              <a:t> (</a:t>
            </a:r>
            <a:r>
              <a:rPr lang="hu-HU" sz="1100" dirty="0" err="1">
                <a:highlight>
                  <a:srgbClr val="FFFF00"/>
                </a:highlight>
              </a:rPr>
              <a:t>if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any</a:t>
            </a:r>
            <a:r>
              <a:rPr lang="hu-HU" sz="1100" dirty="0">
                <a:highlight>
                  <a:srgbClr val="FFFF00"/>
                </a:highlight>
              </a:rPr>
              <a:t>) and </a:t>
            </a:r>
            <a:r>
              <a:rPr lang="hu-HU" sz="1100" dirty="0" err="1">
                <a:highlight>
                  <a:srgbClr val="FFFF00"/>
                </a:highlight>
              </a:rPr>
              <a:t>quizzes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randomly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selected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for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all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students</a:t>
            </a:r>
            <a:r>
              <a:rPr lang="hu-HU" sz="1100" dirty="0">
                <a:highlight>
                  <a:srgbClr val="FFFF00"/>
                </a:highlight>
              </a:rPr>
              <a:t> and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sent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you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individually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at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same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time</a:t>
            </a:r>
            <a:r>
              <a:rPr lang="hu-HU" sz="1100" dirty="0">
                <a:highlight>
                  <a:srgbClr val="FFFF00"/>
                </a:highlight>
              </a:rPr>
              <a:t>. </a:t>
            </a: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Response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time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be limited</a:t>
            </a: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It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hard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finish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quizzes</a:t>
            </a:r>
            <a:r>
              <a:rPr lang="hu-HU" sz="1100" dirty="0">
                <a:highlight>
                  <a:srgbClr val="FFFF00"/>
                </a:highlight>
              </a:rPr>
              <a:t> in </a:t>
            </a:r>
            <a:r>
              <a:rPr lang="hu-HU" sz="1100" dirty="0" err="1">
                <a:highlight>
                  <a:srgbClr val="FFFF00"/>
                </a:highlight>
              </a:rPr>
              <a:t>time</a:t>
            </a:r>
            <a:r>
              <a:rPr lang="hu-HU" sz="1100" dirty="0">
                <a:highlight>
                  <a:srgbClr val="FFFF00"/>
                </a:highlight>
              </a:rPr>
              <a:t> – an </a:t>
            </a:r>
            <a:r>
              <a:rPr lang="hu-HU" sz="1100" dirty="0" err="1">
                <a:highlight>
                  <a:srgbClr val="FFFF00"/>
                </a:highlight>
              </a:rPr>
              <a:t>additional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constraint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that</a:t>
            </a:r>
            <a:r>
              <a:rPr lang="hu-HU" sz="1100" dirty="0">
                <a:highlight>
                  <a:srgbClr val="FFFF00"/>
                </a:highlight>
              </a:rPr>
              <a:t> I </a:t>
            </a:r>
            <a:r>
              <a:rPr lang="hu-HU" sz="1100" dirty="0" err="1">
                <a:highlight>
                  <a:srgbClr val="FFFF00"/>
                </a:highlight>
              </a:rPr>
              <a:t>have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exploit</a:t>
            </a:r>
            <a:r>
              <a:rPr lang="hu-HU" sz="1100" dirty="0">
                <a:highlight>
                  <a:srgbClr val="FFFF00"/>
                </a:highlight>
              </a:rPr>
              <a:t> – and </a:t>
            </a:r>
            <a:r>
              <a:rPr lang="hu-HU" sz="1100" dirty="0" err="1">
                <a:highlight>
                  <a:srgbClr val="FFFF00"/>
                </a:highlight>
              </a:rPr>
              <a:t>we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will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use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statistical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means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grade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you</a:t>
            </a:r>
            <a:r>
              <a:rPr lang="hu-HU" sz="1100" dirty="0">
                <a:highlight>
                  <a:srgbClr val="FFFF00"/>
                </a:highlight>
              </a:rPr>
              <a:t>.</a:t>
            </a:r>
          </a:p>
          <a:p>
            <a:pPr marL="285750" indent="-285750"/>
            <a:r>
              <a:rPr lang="hu-HU" sz="1100" dirty="0" err="1">
                <a:highlight>
                  <a:srgbClr val="FFFF00"/>
                </a:highlight>
              </a:rPr>
              <a:t>See</a:t>
            </a:r>
            <a:r>
              <a:rPr lang="hu-HU" sz="1100" dirty="0">
                <a:highlight>
                  <a:srgbClr val="FFFF00"/>
                </a:highlight>
              </a:rPr>
              <a:t> an </a:t>
            </a:r>
            <a:r>
              <a:rPr lang="hu-HU" sz="1100" dirty="0" err="1">
                <a:highlight>
                  <a:srgbClr val="FFFF00"/>
                </a:highlight>
              </a:rPr>
              <a:t>additional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constraint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below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concerning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homeworks</a:t>
            </a:r>
            <a:r>
              <a:rPr lang="hu-HU" sz="1100" dirty="0">
                <a:highlight>
                  <a:srgbClr val="FFFF00"/>
                </a:highlight>
              </a:rPr>
              <a:t> and </a:t>
            </a:r>
            <a:r>
              <a:rPr lang="hu-HU" sz="1100" dirty="0" err="1">
                <a:highlight>
                  <a:srgbClr val="FFFF00"/>
                </a:highlight>
              </a:rPr>
              <a:t>questions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unswered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during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year</a:t>
            </a:r>
            <a:r>
              <a:rPr lang="hu-HU" sz="1100" dirty="0">
                <a:highlight>
                  <a:srgbClr val="FFFF00"/>
                </a:highlight>
              </a:rPr>
              <a:t>.</a:t>
            </a:r>
          </a:p>
          <a:p>
            <a:pPr indent="0">
              <a:buNone/>
            </a:pPr>
            <a:r>
              <a:rPr lang="hu-HU" sz="1100" dirty="0">
                <a:highlight>
                  <a:srgbClr val="FFFF00"/>
                </a:highlight>
              </a:rPr>
              <a:t>I am </a:t>
            </a:r>
            <a:r>
              <a:rPr lang="hu-HU" sz="1100" dirty="0" err="1">
                <a:highlight>
                  <a:srgbClr val="FFFF00"/>
                </a:highlight>
              </a:rPr>
              <a:t>sorry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about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uncertainties</a:t>
            </a:r>
            <a:r>
              <a:rPr lang="hu-HU" sz="1100" dirty="0">
                <a:highlight>
                  <a:srgbClr val="FFFF00"/>
                </a:highlight>
              </a:rPr>
              <a:t> here (i.e., </a:t>
            </a:r>
            <a:r>
              <a:rPr lang="hu-HU" sz="1100" dirty="0" err="1">
                <a:highlight>
                  <a:srgbClr val="FFFF00"/>
                </a:highlight>
              </a:rPr>
              <a:t>that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definite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levels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can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not</a:t>
            </a:r>
            <a:r>
              <a:rPr lang="hu-HU" sz="1100" dirty="0">
                <a:highlight>
                  <a:srgbClr val="FFFF00"/>
                </a:highlight>
              </a:rPr>
              <a:t> be </a:t>
            </a:r>
            <a:r>
              <a:rPr lang="hu-HU" sz="1100" dirty="0" err="1">
                <a:highlight>
                  <a:srgbClr val="FFFF00"/>
                </a:highlight>
              </a:rPr>
              <a:t>given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you</a:t>
            </a:r>
            <a:r>
              <a:rPr lang="hu-HU" sz="1100" dirty="0">
                <a:highlight>
                  <a:srgbClr val="FFFF00"/>
                </a:highlight>
              </a:rPr>
              <a:t>). I am open </a:t>
            </a:r>
            <a:r>
              <a:rPr lang="hu-HU" sz="1100" dirty="0" err="1">
                <a:highlight>
                  <a:srgbClr val="FFFF00"/>
                </a:highlight>
              </a:rPr>
              <a:t>to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any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suggestion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that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takes</a:t>
            </a:r>
            <a:r>
              <a:rPr lang="hu-HU" sz="1100" dirty="0">
                <a:highlight>
                  <a:srgbClr val="FFFF00"/>
                </a:highlight>
              </a:rPr>
              <a:t> of </a:t>
            </a:r>
            <a:r>
              <a:rPr lang="hu-HU" sz="1100" dirty="0" err="1">
                <a:highlight>
                  <a:srgbClr val="FFFF00"/>
                </a:highlight>
              </a:rPr>
              <a:t>the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burden</a:t>
            </a:r>
            <a:r>
              <a:rPr lang="hu-HU" sz="1100" dirty="0">
                <a:highlight>
                  <a:srgbClr val="FFFF00"/>
                </a:highlight>
              </a:rPr>
              <a:t> of 300 </a:t>
            </a:r>
            <a:r>
              <a:rPr lang="hu-HU" sz="1100" dirty="0" err="1">
                <a:highlight>
                  <a:srgbClr val="FFFF00"/>
                </a:highlight>
              </a:rPr>
              <a:t>individual</a:t>
            </a:r>
            <a:r>
              <a:rPr lang="hu-HU" sz="1100" dirty="0">
                <a:highlight>
                  <a:srgbClr val="FFFF00"/>
                </a:highlight>
              </a:rPr>
              <a:t> </a:t>
            </a:r>
            <a:r>
              <a:rPr lang="hu-HU" sz="1100" dirty="0" err="1">
                <a:highlight>
                  <a:srgbClr val="FFFF00"/>
                </a:highlight>
              </a:rPr>
              <a:t>examinees</a:t>
            </a:r>
            <a:r>
              <a:rPr lang="hu-HU" sz="1100" dirty="0">
                <a:highlight>
                  <a:srgbClr val="FFFF00"/>
                </a:highlight>
              </a:rPr>
              <a:t>  </a:t>
            </a:r>
            <a:endParaRPr lang="hu-HU" sz="400" dirty="0">
              <a:highlight>
                <a:srgbClr val="FFFF00"/>
              </a:highlight>
            </a:endParaRPr>
          </a:p>
          <a:p>
            <a:pPr indent="0">
              <a:buNone/>
            </a:pPr>
            <a:endParaRPr lang="hu-HU" sz="1600" b="1" dirty="0"/>
          </a:p>
          <a:p>
            <a:pPr indent="0">
              <a:buNone/>
            </a:pPr>
            <a:r>
              <a:rPr lang="hu-HU" sz="1600" b="1" dirty="0" err="1"/>
              <a:t>Grading</a:t>
            </a:r>
            <a:r>
              <a:rPr lang="hu-HU" sz="1600" b="1" dirty="0"/>
              <a:t>:</a:t>
            </a:r>
          </a:p>
          <a:p>
            <a:pPr indent="0">
              <a:buNone/>
            </a:pPr>
            <a:r>
              <a:rPr lang="hu-HU" sz="1000" b="1" dirty="0" err="1"/>
              <a:t>Have</a:t>
            </a:r>
            <a:r>
              <a:rPr lang="hu-HU" sz="1000" b="1" dirty="0"/>
              <a:t> </a:t>
            </a:r>
            <a:r>
              <a:rPr lang="hu-HU" sz="1000" b="1" dirty="0" err="1"/>
              <a:t>you</a:t>
            </a:r>
            <a:r>
              <a:rPr lang="hu-HU" sz="1000" b="1" dirty="0"/>
              <a:t> </a:t>
            </a:r>
            <a:r>
              <a:rPr lang="hu-HU" sz="1000" b="1" dirty="0" err="1"/>
              <a:t>submitted</a:t>
            </a:r>
            <a:r>
              <a:rPr lang="hu-HU" sz="1000" b="1" dirty="0"/>
              <a:t> </a:t>
            </a:r>
            <a:r>
              <a:rPr lang="hu-HU" sz="1000" b="1" dirty="0" err="1"/>
              <a:t>your</a:t>
            </a:r>
            <a:r>
              <a:rPr lang="hu-HU" sz="1000" b="1" dirty="0"/>
              <a:t> </a:t>
            </a:r>
            <a:r>
              <a:rPr lang="hu-HU" sz="1000" b="1" dirty="0" err="1"/>
              <a:t>homeworks</a:t>
            </a:r>
            <a:r>
              <a:rPr lang="hu-HU" sz="1000" b="1" dirty="0"/>
              <a:t>  and </a:t>
            </a:r>
            <a:r>
              <a:rPr lang="hu-HU" sz="1000" b="1" dirty="0" err="1"/>
              <a:t>answers</a:t>
            </a:r>
            <a:r>
              <a:rPr lang="hu-HU" sz="1000" b="1" dirty="0"/>
              <a:t> </a:t>
            </a:r>
            <a:r>
              <a:rPr lang="hu-HU" sz="1000" b="1" dirty="0" err="1"/>
              <a:t>to</a:t>
            </a:r>
            <a:r>
              <a:rPr lang="hu-HU" sz="1000" b="1" dirty="0"/>
              <a:t> </a:t>
            </a:r>
            <a:r>
              <a:rPr lang="hu-HU" sz="1000" b="1" dirty="0" err="1"/>
              <a:t>the</a:t>
            </a:r>
            <a:r>
              <a:rPr lang="hu-HU" sz="1000" b="1" dirty="0"/>
              <a:t> </a:t>
            </a:r>
            <a:r>
              <a:rPr lang="hu-HU" sz="1000" b="1" dirty="0" err="1"/>
              <a:t>questions</a:t>
            </a:r>
            <a:r>
              <a:rPr lang="hu-HU" sz="1000" b="1" dirty="0"/>
              <a:t> in </a:t>
            </a:r>
            <a:r>
              <a:rPr lang="hu-HU" sz="1000" b="1" dirty="0" err="1"/>
              <a:t>time</a:t>
            </a:r>
            <a:r>
              <a:rPr lang="hu-HU" sz="1000" b="1" dirty="0"/>
              <a:t>?  </a:t>
            </a:r>
            <a:r>
              <a:rPr lang="hu-HU" sz="1000" dirty="0" err="1"/>
              <a:t>It</a:t>
            </a:r>
            <a:r>
              <a:rPr lang="hu-HU" sz="1000" dirty="0"/>
              <a:t> is </a:t>
            </a:r>
            <a:r>
              <a:rPr lang="hu-HU" sz="1000" dirty="0" err="1"/>
              <a:t>important</a:t>
            </a:r>
            <a:r>
              <a:rPr lang="hu-HU" sz="1000" dirty="0"/>
              <a:t> </a:t>
            </a:r>
            <a:r>
              <a:rPr lang="hu-HU" sz="1000" dirty="0" err="1"/>
              <a:t>to</a:t>
            </a:r>
            <a:r>
              <a:rPr lang="hu-HU" sz="1000" dirty="0"/>
              <a:t> </a:t>
            </a:r>
            <a:r>
              <a:rPr lang="hu-HU" sz="1000" dirty="0" err="1"/>
              <a:t>submit</a:t>
            </a:r>
            <a:r>
              <a:rPr lang="hu-HU" sz="1000" dirty="0"/>
              <a:t> </a:t>
            </a:r>
            <a:r>
              <a:rPr lang="hu-HU" sz="1000" dirty="0" err="1"/>
              <a:t>your</a:t>
            </a:r>
            <a:r>
              <a:rPr lang="hu-HU" sz="1000" dirty="0"/>
              <a:t>  </a:t>
            </a:r>
            <a:r>
              <a:rPr lang="hu-HU" sz="1000" dirty="0" err="1"/>
              <a:t>answers</a:t>
            </a:r>
            <a:r>
              <a:rPr lang="hu-HU" sz="1000" dirty="0"/>
              <a:t> </a:t>
            </a:r>
            <a:r>
              <a:rPr lang="hu-HU" sz="1000" dirty="0" err="1"/>
              <a:t>as</a:t>
            </a:r>
            <a:r>
              <a:rPr lang="hu-HU" sz="1000" dirty="0"/>
              <a:t> </a:t>
            </a:r>
            <a:r>
              <a:rPr lang="hu-HU" sz="1000" dirty="0" err="1"/>
              <a:t>detailed</a:t>
            </a:r>
            <a:r>
              <a:rPr lang="hu-HU" sz="1000" dirty="0"/>
              <a:t> </a:t>
            </a:r>
            <a:r>
              <a:rPr lang="hu-HU" sz="1000" dirty="0" err="1"/>
              <a:t>before</a:t>
            </a:r>
            <a:r>
              <a:rPr lang="hu-HU" sz="1000" dirty="0"/>
              <a:t>. </a:t>
            </a:r>
            <a:r>
              <a:rPr lang="hu-HU" sz="1000" dirty="0" err="1"/>
              <a:t>Nonetheless</a:t>
            </a:r>
            <a:r>
              <a:rPr lang="hu-HU" sz="1000" dirty="0"/>
              <a:t>, </a:t>
            </a:r>
            <a:r>
              <a:rPr lang="hu-HU" sz="1000" dirty="0" err="1"/>
              <a:t>you</a:t>
            </a:r>
            <a:r>
              <a:rPr lang="hu-HU" sz="1000" dirty="0"/>
              <a:t> </a:t>
            </a:r>
            <a:r>
              <a:rPr lang="hu-HU" sz="1000" dirty="0" err="1"/>
              <a:t>may</a:t>
            </a:r>
            <a:r>
              <a:rPr lang="hu-HU" sz="1000" dirty="0"/>
              <a:t> </a:t>
            </a:r>
            <a:r>
              <a:rPr lang="hu-HU" sz="1000" dirty="0" err="1"/>
              <a:t>miss</a:t>
            </a:r>
            <a:r>
              <a:rPr lang="hu-HU" sz="1000" dirty="0"/>
              <a:t> </a:t>
            </a:r>
            <a:r>
              <a:rPr lang="hu-HU" sz="1000" dirty="0" err="1"/>
              <a:t>uploading</a:t>
            </a:r>
            <a:r>
              <a:rPr lang="hu-HU" sz="1000" dirty="0"/>
              <a:t> 3 </a:t>
            </a:r>
            <a:r>
              <a:rPr lang="hu-HU" sz="1000" dirty="0" err="1"/>
              <a:t>responses</a:t>
            </a:r>
            <a:r>
              <a:rPr lang="hu-HU" sz="1000" dirty="0"/>
              <a:t> and </a:t>
            </a:r>
            <a:r>
              <a:rPr lang="hu-HU" sz="1000" dirty="0" err="1"/>
              <a:t>you</a:t>
            </a:r>
            <a:r>
              <a:rPr lang="hu-HU" sz="1000" dirty="0"/>
              <a:t> </a:t>
            </a:r>
            <a:r>
              <a:rPr lang="hu-HU" sz="1000" dirty="0" err="1"/>
              <a:t>can</a:t>
            </a:r>
            <a:r>
              <a:rPr lang="hu-HU" sz="1000" dirty="0"/>
              <a:t> </a:t>
            </a:r>
            <a:r>
              <a:rPr lang="hu-HU" sz="1000" dirty="0" err="1"/>
              <a:t>still</a:t>
            </a:r>
            <a:r>
              <a:rPr lang="hu-HU" sz="1000" dirty="0"/>
              <a:t> enter </a:t>
            </a:r>
            <a:r>
              <a:rPr lang="hu-HU" sz="1000" dirty="0" err="1"/>
              <a:t>the</a:t>
            </a:r>
            <a:r>
              <a:rPr lang="hu-HU" sz="1000" dirty="0"/>
              <a:t> </a:t>
            </a:r>
            <a:r>
              <a:rPr lang="hu-HU" sz="1000" dirty="0" err="1"/>
              <a:t>written</a:t>
            </a:r>
            <a:r>
              <a:rPr lang="hu-HU" sz="1000" dirty="0"/>
              <a:t> </a:t>
            </a:r>
            <a:r>
              <a:rPr lang="hu-HU" sz="1000" dirty="0" err="1"/>
              <a:t>exam</a:t>
            </a:r>
            <a:r>
              <a:rPr lang="hu-HU" sz="1000" dirty="0"/>
              <a:t>. </a:t>
            </a:r>
            <a:r>
              <a:rPr lang="hu-HU" sz="1000" dirty="0" err="1"/>
              <a:t>Grading</a:t>
            </a:r>
            <a:r>
              <a:rPr lang="hu-HU" sz="1000" dirty="0"/>
              <a:t>  </a:t>
            </a:r>
            <a:r>
              <a:rPr lang="hu-HU" sz="1000" dirty="0" err="1"/>
              <a:t>levels</a:t>
            </a:r>
            <a:r>
              <a:rPr lang="hu-HU" sz="1000" dirty="0"/>
              <a:t>  </a:t>
            </a:r>
            <a:r>
              <a:rPr lang="hu-HU" sz="1000" dirty="0" err="1"/>
              <a:t>for</a:t>
            </a:r>
            <a:r>
              <a:rPr lang="hu-HU" sz="1000" dirty="0"/>
              <a:t> </a:t>
            </a:r>
            <a:r>
              <a:rPr lang="hu-HU" sz="1000" dirty="0" err="1"/>
              <a:t>the</a:t>
            </a:r>
            <a:r>
              <a:rPr lang="hu-HU" sz="1000" dirty="0"/>
              <a:t> </a:t>
            </a:r>
            <a:r>
              <a:rPr lang="hu-HU" sz="1000" dirty="0" err="1"/>
              <a:t>written</a:t>
            </a:r>
            <a:r>
              <a:rPr lang="hu-HU" sz="1000" dirty="0"/>
              <a:t> </a:t>
            </a:r>
            <a:r>
              <a:rPr lang="hu-HU" sz="1000" dirty="0" err="1"/>
              <a:t>exam</a:t>
            </a:r>
            <a:r>
              <a:rPr lang="hu-HU" sz="1000" dirty="0"/>
              <a:t> </a:t>
            </a:r>
            <a:r>
              <a:rPr lang="hu-HU" sz="1000" dirty="0" err="1"/>
              <a:t>will</a:t>
            </a:r>
            <a:r>
              <a:rPr lang="hu-HU" sz="1000" dirty="0"/>
              <a:t> be </a:t>
            </a:r>
            <a:r>
              <a:rPr lang="hu-HU" sz="1000" dirty="0" err="1"/>
              <a:t>given</a:t>
            </a:r>
            <a:r>
              <a:rPr lang="hu-HU" sz="1000" dirty="0"/>
              <a:t> </a:t>
            </a:r>
            <a:r>
              <a:rPr lang="hu-HU" sz="1000" dirty="0" err="1"/>
              <a:t>at</a:t>
            </a:r>
            <a:r>
              <a:rPr lang="hu-HU" sz="1000" dirty="0"/>
              <a:t> </a:t>
            </a:r>
            <a:r>
              <a:rPr lang="hu-HU" sz="1000" dirty="0" err="1"/>
              <a:t>the</a:t>
            </a:r>
            <a:r>
              <a:rPr lang="hu-HU" sz="1000" dirty="0"/>
              <a:t> </a:t>
            </a:r>
            <a:r>
              <a:rPr lang="hu-HU" sz="1000" dirty="0" err="1"/>
              <a:t>time</a:t>
            </a:r>
            <a:r>
              <a:rPr lang="hu-HU" sz="1000" dirty="0"/>
              <a:t> of </a:t>
            </a:r>
            <a:r>
              <a:rPr lang="hu-HU" sz="1000" dirty="0" err="1"/>
              <a:t>the</a:t>
            </a:r>
            <a:r>
              <a:rPr lang="hu-HU" sz="1000" dirty="0"/>
              <a:t> </a:t>
            </a:r>
            <a:r>
              <a:rPr lang="hu-HU" sz="1000" dirty="0" err="1"/>
              <a:t>exam</a:t>
            </a:r>
            <a:r>
              <a:rPr lang="hu-HU" sz="1000" dirty="0"/>
              <a:t> – </a:t>
            </a:r>
            <a:r>
              <a:rPr lang="hu-HU" sz="1000" dirty="0" err="1"/>
              <a:t>but</a:t>
            </a:r>
            <a:r>
              <a:rPr lang="hu-HU" sz="1000" dirty="0"/>
              <a:t> </a:t>
            </a:r>
            <a:r>
              <a:rPr lang="hu-HU" sz="1000" dirty="0" err="1"/>
              <a:t>see</a:t>
            </a:r>
            <a:r>
              <a:rPr lang="hu-HU" sz="1000" dirty="0"/>
              <a:t> </a:t>
            </a:r>
            <a:r>
              <a:rPr lang="hu-HU" sz="1000" dirty="0" err="1"/>
              <a:t>points</a:t>
            </a:r>
            <a:r>
              <a:rPr lang="hu-HU" sz="1000" dirty="0"/>
              <a:t> 1&amp;2 </a:t>
            </a:r>
            <a:r>
              <a:rPr lang="hu-HU" sz="1000" dirty="0" err="1"/>
              <a:t>above</a:t>
            </a:r>
            <a:r>
              <a:rPr lang="hu-HU" sz="1000" dirty="0"/>
              <a:t>.</a:t>
            </a:r>
          </a:p>
          <a:p>
            <a:pPr indent="0">
              <a:buNone/>
            </a:pPr>
            <a:endParaRPr lang="hu-HU" sz="600" dirty="0"/>
          </a:p>
          <a:p>
            <a:pPr indent="0">
              <a:buNone/>
            </a:pPr>
            <a:r>
              <a:rPr lang="en-US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Academic dishonesty</a:t>
            </a:r>
            <a:r>
              <a:rPr lang="hu-HU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 (</a:t>
            </a:r>
            <a:r>
              <a:rPr lang="hu-HU" sz="105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quoted</a:t>
            </a:r>
            <a:r>
              <a:rPr lang="hu-HU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 </a:t>
            </a:r>
            <a:r>
              <a:rPr lang="hu-HU" sz="105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from</a:t>
            </a:r>
            <a:r>
              <a:rPr lang="hu-HU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 Dana </a:t>
            </a:r>
            <a:r>
              <a:rPr lang="hu-HU" sz="105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Ballard’s</a:t>
            </a:r>
            <a:r>
              <a:rPr lang="hu-HU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 course)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: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Students caught plagiarizing will fail the course. On some projects, we will use </a:t>
            </a:r>
            <a:r>
              <a:rPr lang="hu-HU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software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analyze code</a:t>
            </a:r>
            <a:r>
              <a:rPr lang="hu-HU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similarity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Avoid plagiarism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when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coding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when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answering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hu-HU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questions</a:t>
            </a:r>
            <a:r>
              <a:rPr lang="hu-HU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 carefully citing all your sources. If you use a specific short code snippet found on a web-page, mention that fact in a comment. If someone else told you how to solve a tricky part of an assignment, give them credit</a:t>
            </a:r>
            <a:r>
              <a:rPr lang="hu-HU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too. Do not copy code from other students. However, if you did and cited them for it, I suppose that you would not fail for plagiarism; you simply would not get credit for the assignment. Even so, don't do it.</a:t>
            </a:r>
            <a:endParaRPr lang="hu-HU" sz="900" i="1" dirty="0"/>
          </a:p>
        </p:txBody>
      </p:sp>
    </p:spTree>
    <p:extLst>
      <p:ext uri="{BB962C8B-B14F-4D97-AF65-F5344CB8AC3E}">
        <p14:creationId xmlns:p14="http://schemas.microsoft.com/office/powerpoint/2010/main" val="3663555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CE8C-F611-4208-9378-E6C641F513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Homework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13D3-CA12-44C3-963B-7DBE51DBAA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12" y="1196976"/>
            <a:ext cx="7632848" cy="5544392"/>
          </a:xfrm>
        </p:spPr>
        <p:txBody>
          <a:bodyPr/>
          <a:lstStyle/>
          <a:p>
            <a:pPr indent="0">
              <a:buNone/>
            </a:pPr>
            <a:r>
              <a:rPr lang="hu-HU" sz="1800" b="1" dirty="0" err="1">
                <a:highlight>
                  <a:srgbClr val="FFFF00"/>
                </a:highlight>
              </a:rPr>
              <a:t>Deadline</a:t>
            </a:r>
            <a:r>
              <a:rPr lang="hu-HU" sz="1800" b="1" dirty="0">
                <a:highlight>
                  <a:srgbClr val="FFFF00"/>
                </a:highlight>
              </a:rPr>
              <a:t>: </a:t>
            </a:r>
            <a:r>
              <a:rPr lang="hu-HU" sz="1800" b="1" dirty="0" err="1">
                <a:highlight>
                  <a:srgbClr val="FFFF00"/>
                </a:highlight>
              </a:rPr>
              <a:t>before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the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next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talk</a:t>
            </a:r>
            <a:r>
              <a:rPr lang="hu-HU" sz="1800" b="1" dirty="0">
                <a:highlight>
                  <a:srgbClr val="FFFF00"/>
                </a:highlight>
              </a:rPr>
              <a:t> – </a:t>
            </a:r>
            <a:r>
              <a:rPr lang="hu-HU" sz="1800" b="1" dirty="0" err="1">
                <a:highlight>
                  <a:srgbClr val="FFFF00"/>
                </a:highlight>
              </a:rPr>
              <a:t>as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usual</a:t>
            </a:r>
            <a:r>
              <a:rPr lang="hu-HU" sz="1800" b="1" dirty="0">
                <a:highlight>
                  <a:srgbClr val="FFFF00"/>
                </a:highlight>
              </a:rPr>
              <a:t>. </a:t>
            </a:r>
          </a:p>
          <a:p>
            <a:pPr indent="0">
              <a:buNone/>
            </a:pPr>
            <a:r>
              <a:rPr lang="hu-HU" sz="1800" b="1" dirty="0">
                <a:highlight>
                  <a:srgbClr val="FFFF00"/>
                </a:highlight>
              </a:rPr>
              <a:t>Limit is </a:t>
            </a:r>
            <a:r>
              <a:rPr lang="hu-HU" sz="1800" b="1" dirty="0" err="1">
                <a:highlight>
                  <a:srgbClr val="FFFF00"/>
                </a:highlight>
              </a:rPr>
              <a:t>milder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on</a:t>
            </a:r>
            <a:r>
              <a:rPr lang="hu-HU" sz="1800" b="1" dirty="0">
                <a:highlight>
                  <a:srgbClr val="FFFF00"/>
                </a:highlight>
              </a:rPr>
              <a:t> Canvas, </a:t>
            </a:r>
            <a:r>
              <a:rPr lang="hu-HU" sz="1800" b="1" dirty="0" err="1">
                <a:highlight>
                  <a:srgbClr val="FFFF00"/>
                </a:highlight>
              </a:rPr>
              <a:t>but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points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are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subtracted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according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to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the</a:t>
            </a:r>
            <a:r>
              <a:rPr lang="hu-HU" sz="1800" b="1" dirty="0">
                <a:highlight>
                  <a:srgbClr val="FFFF00"/>
                </a:highlight>
              </a:rPr>
              <a:t> </a:t>
            </a:r>
            <a:r>
              <a:rPr lang="hu-HU" sz="1800" b="1" dirty="0" err="1">
                <a:highlight>
                  <a:srgbClr val="FFFF00"/>
                </a:highlight>
              </a:rPr>
              <a:t>late</a:t>
            </a:r>
            <a:r>
              <a:rPr lang="hu-HU" sz="1800" b="1" dirty="0">
                <a:highlight>
                  <a:srgbClr val="FFFF00"/>
                </a:highlight>
              </a:rPr>
              <a:t> policy.</a:t>
            </a:r>
          </a:p>
          <a:p>
            <a:pPr indent="0">
              <a:buNone/>
            </a:pPr>
            <a:endParaRPr lang="hu-HU" sz="1800" dirty="0"/>
          </a:p>
          <a:p>
            <a:pPr indent="0">
              <a:buNone/>
            </a:pPr>
            <a:r>
              <a:rPr lang="hu-HU" sz="1800" b="1" i="1" u="sng" dirty="0" err="1"/>
              <a:t>If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the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homeworks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are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hard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for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you</a:t>
            </a:r>
            <a:r>
              <a:rPr lang="hu-HU" sz="1800" b="1" i="1" u="sng" dirty="0"/>
              <a:t> and/</a:t>
            </a:r>
            <a:r>
              <a:rPr lang="hu-HU" sz="1800" b="1" i="1" u="sng" dirty="0" err="1"/>
              <a:t>or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take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too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much</a:t>
            </a:r>
            <a:r>
              <a:rPr lang="hu-HU" sz="1800" b="1" i="1" u="sng" dirty="0"/>
              <a:t> of </a:t>
            </a:r>
            <a:r>
              <a:rPr lang="hu-HU" sz="1800" b="1" i="1" u="sng" dirty="0" err="1"/>
              <a:t>your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time</a:t>
            </a:r>
            <a:r>
              <a:rPr lang="hu-HU" sz="1800" b="1" i="1" u="sng" dirty="0"/>
              <a:t>, </a:t>
            </a:r>
            <a:r>
              <a:rPr lang="hu-HU" sz="1800" b="1" i="1" u="sng" dirty="0" err="1"/>
              <a:t>then</a:t>
            </a:r>
            <a:r>
              <a:rPr lang="hu-HU" sz="1800" b="1" i="1" u="sng" dirty="0"/>
              <a:t> </a:t>
            </a:r>
            <a:r>
              <a:rPr lang="hu-HU" sz="1800" cap="small" spc="40" dirty="0" err="1"/>
              <a:t>drop</a:t>
            </a:r>
            <a:r>
              <a:rPr lang="hu-HU" sz="1800" b="1" i="1" u="sng" dirty="0"/>
              <a:t> </a:t>
            </a:r>
            <a:r>
              <a:rPr lang="hu-HU" sz="1800" b="1" i="1" u="sng" dirty="0" err="1"/>
              <a:t>the</a:t>
            </a:r>
            <a:r>
              <a:rPr lang="hu-HU" sz="1800" b="1" i="1" u="sng" dirty="0"/>
              <a:t> course! </a:t>
            </a:r>
            <a:r>
              <a:rPr lang="hu-HU" sz="1800" dirty="0" err="1"/>
              <a:t>You</a:t>
            </a:r>
            <a:r>
              <a:rPr lang="hu-HU" sz="1800" dirty="0"/>
              <a:t> </a:t>
            </a:r>
            <a:r>
              <a:rPr lang="hu-HU" sz="1800" dirty="0" err="1"/>
              <a:t>need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study</a:t>
            </a:r>
            <a:r>
              <a:rPr lang="hu-HU" sz="1800" dirty="0"/>
              <a:t> more </a:t>
            </a:r>
            <a:r>
              <a:rPr lang="hu-HU" sz="1800" dirty="0" err="1"/>
              <a:t>before</a:t>
            </a:r>
            <a:r>
              <a:rPr lang="hu-HU" sz="1800" dirty="0"/>
              <a:t> entering </a:t>
            </a:r>
            <a:r>
              <a:rPr lang="hu-HU" sz="1800" dirty="0" err="1"/>
              <a:t>the</a:t>
            </a:r>
            <a:r>
              <a:rPr lang="hu-HU" sz="1800" dirty="0"/>
              <a:t> course.</a:t>
            </a:r>
            <a:endParaRPr lang="hu-HU" sz="1800" b="1" i="1" u="sng" dirty="0"/>
          </a:p>
          <a:p>
            <a:pPr indent="0">
              <a:buNone/>
            </a:pPr>
            <a:endParaRPr lang="hu-HU" sz="1800" dirty="0"/>
          </a:p>
          <a:p>
            <a:pPr indent="0">
              <a:buNone/>
            </a:pPr>
            <a:r>
              <a:rPr lang="hu-HU" sz="1800" dirty="0"/>
              <a:t>In </a:t>
            </a:r>
            <a:r>
              <a:rPr lang="hu-HU" sz="1800" dirty="0" err="1"/>
              <a:t>case</a:t>
            </a:r>
            <a:r>
              <a:rPr lang="hu-HU" sz="1800" dirty="0"/>
              <a:t> </a:t>
            </a:r>
            <a:r>
              <a:rPr lang="hu-HU" sz="1800" dirty="0" err="1"/>
              <a:t>if</a:t>
            </a:r>
            <a:r>
              <a:rPr lang="hu-HU" sz="1800" dirty="0"/>
              <a:t> </a:t>
            </a:r>
            <a:r>
              <a:rPr lang="hu-HU" sz="1800" dirty="0" err="1"/>
              <a:t>you</a:t>
            </a:r>
            <a:r>
              <a:rPr lang="hu-HU" sz="1800" dirty="0"/>
              <a:t> </a:t>
            </a:r>
            <a:r>
              <a:rPr lang="hu-HU" sz="1800" dirty="0" err="1"/>
              <a:t>need</a:t>
            </a:r>
            <a:r>
              <a:rPr lang="hu-HU" sz="1800" dirty="0"/>
              <a:t> a </a:t>
            </a:r>
            <a:r>
              <a:rPr lang="hu-HU" sz="1800" dirty="0" err="1"/>
              <a:t>very</a:t>
            </a:r>
            <a:r>
              <a:rPr lang="hu-HU" sz="1800" dirty="0"/>
              <a:t> </a:t>
            </a:r>
            <a:r>
              <a:rPr lang="hu-HU" sz="1800" dirty="0" err="1"/>
              <a:t>basic</a:t>
            </a:r>
            <a:r>
              <a:rPr lang="hu-HU" sz="1800" dirty="0"/>
              <a:t> </a:t>
            </a:r>
            <a:r>
              <a:rPr lang="hu-HU" sz="1800" dirty="0" err="1"/>
              <a:t>intro</a:t>
            </a:r>
            <a:r>
              <a:rPr lang="hu-HU" sz="1800" dirty="0"/>
              <a:t> </a:t>
            </a:r>
            <a:r>
              <a:rPr lang="hu-HU" sz="1800" dirty="0" err="1"/>
              <a:t>with</a:t>
            </a:r>
            <a:r>
              <a:rPr lang="hu-HU" sz="1800" dirty="0"/>
              <a:t> </a:t>
            </a:r>
            <a:r>
              <a:rPr lang="hu-HU" sz="1800" dirty="0" err="1"/>
              <a:t>useful</a:t>
            </a:r>
            <a:r>
              <a:rPr lang="hu-HU" sz="1800" dirty="0"/>
              <a:t> </a:t>
            </a:r>
            <a:r>
              <a:rPr lang="hu-HU" sz="1800" dirty="0" err="1"/>
              <a:t>geometric</a:t>
            </a:r>
            <a:r>
              <a:rPr lang="hu-HU" sz="1800" dirty="0"/>
              <a:t> </a:t>
            </a:r>
            <a:r>
              <a:rPr lang="hu-HU" sz="1800" dirty="0" err="1"/>
              <a:t>interpretations</a:t>
            </a:r>
            <a:r>
              <a:rPr lang="hu-HU" sz="1800" dirty="0"/>
              <a:t>, </a:t>
            </a:r>
            <a:r>
              <a:rPr lang="hu-HU" sz="1800" dirty="0" err="1"/>
              <a:t>then</a:t>
            </a:r>
            <a:r>
              <a:rPr lang="hu-HU" sz="1800" dirty="0"/>
              <a:t> </a:t>
            </a:r>
            <a:r>
              <a:rPr lang="hu-HU" sz="1800" dirty="0" err="1"/>
              <a:t>listen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this</a:t>
            </a:r>
            <a:r>
              <a:rPr lang="hu-HU" sz="1800" dirty="0"/>
              <a:t> youtube video:</a:t>
            </a:r>
          </a:p>
          <a:p>
            <a:pPr indent="0">
              <a:buNone/>
            </a:pPr>
            <a:r>
              <a:rPr lang="hu-HU" sz="1800" dirty="0">
                <a:hlinkClick r:id="rId2"/>
              </a:rPr>
              <a:t>https://www.youtube.com/watch?v=kZwSqZuBMGg</a:t>
            </a:r>
            <a:endParaRPr lang="hu-HU" sz="1800" dirty="0"/>
          </a:p>
          <a:p>
            <a:pPr indent="0">
              <a:buNone/>
            </a:pPr>
            <a:endParaRPr lang="hu-HU" sz="1800" dirty="0"/>
          </a:p>
          <a:p>
            <a:pPr indent="0">
              <a:buNone/>
            </a:pPr>
            <a:r>
              <a:rPr lang="hu-HU" sz="1800" dirty="0" err="1"/>
              <a:t>Homework</a:t>
            </a:r>
            <a:r>
              <a:rPr lang="hu-HU" sz="1800" dirty="0"/>
              <a:t> is </a:t>
            </a:r>
            <a:r>
              <a:rPr lang="hu-HU" sz="1800" dirty="0" err="1"/>
              <a:t>from</a:t>
            </a:r>
            <a:r>
              <a:rPr lang="hu-HU" sz="1800" dirty="0"/>
              <a:t> a 17 (21 </a:t>
            </a:r>
            <a:r>
              <a:rPr lang="hu-HU" sz="1800" dirty="0" err="1"/>
              <a:t>with</a:t>
            </a:r>
            <a:r>
              <a:rPr lang="hu-HU" sz="1800" dirty="0"/>
              <a:t> </a:t>
            </a:r>
            <a:r>
              <a:rPr lang="hu-HU" sz="1800" dirty="0" err="1"/>
              <a:t>cover</a:t>
            </a:r>
            <a:r>
              <a:rPr lang="hu-HU" sz="1800" dirty="0"/>
              <a:t> </a:t>
            </a:r>
            <a:r>
              <a:rPr lang="hu-HU" sz="1800" dirty="0" err="1"/>
              <a:t>page</a:t>
            </a:r>
            <a:r>
              <a:rPr lang="hu-HU" sz="1800" dirty="0"/>
              <a:t> + </a:t>
            </a:r>
            <a:r>
              <a:rPr lang="hu-HU" sz="1800" dirty="0" err="1"/>
              <a:t>table</a:t>
            </a:r>
            <a:r>
              <a:rPr lang="hu-HU" sz="1800" dirty="0"/>
              <a:t> of </a:t>
            </a:r>
            <a:r>
              <a:rPr lang="hu-HU" sz="1800" dirty="0" err="1"/>
              <a:t>content</a:t>
            </a:r>
            <a:r>
              <a:rPr lang="hu-HU" sz="1800" dirty="0"/>
              <a:t> etc.) </a:t>
            </a:r>
            <a:r>
              <a:rPr lang="hu-HU" sz="1800" dirty="0" err="1"/>
              <a:t>page</a:t>
            </a:r>
            <a:r>
              <a:rPr lang="hu-HU" sz="1800" dirty="0"/>
              <a:t>, </a:t>
            </a:r>
            <a:r>
              <a:rPr lang="hu-HU" sz="1800" dirty="0" err="1"/>
              <a:t>mild</a:t>
            </a:r>
            <a:r>
              <a:rPr lang="hu-HU" sz="1800" dirty="0"/>
              <a:t> </a:t>
            </a:r>
            <a:r>
              <a:rPr lang="hu-HU" sz="1800" dirty="0" err="1"/>
              <a:t>introductory</a:t>
            </a:r>
            <a:r>
              <a:rPr lang="hu-HU" sz="1800" dirty="0"/>
              <a:t> </a:t>
            </a:r>
            <a:r>
              <a:rPr lang="hu-HU" sz="1800" dirty="0" err="1"/>
              <a:t>book</a:t>
            </a:r>
            <a:r>
              <a:rPr lang="hu-HU" sz="1800" dirty="0"/>
              <a:t>. </a:t>
            </a:r>
            <a:r>
              <a:rPr lang="hu-HU" sz="1800" dirty="0" err="1"/>
              <a:t>Answer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„</a:t>
            </a:r>
            <a:r>
              <a:rPr lang="hu-HU" sz="1800" dirty="0" err="1"/>
              <a:t>Your</a:t>
            </a:r>
            <a:r>
              <a:rPr lang="hu-HU" sz="1800" dirty="0"/>
              <a:t> </a:t>
            </a:r>
            <a:r>
              <a:rPr lang="hu-HU" sz="1800" dirty="0" err="1"/>
              <a:t>Task</a:t>
            </a:r>
            <a:r>
              <a:rPr lang="hu-HU" sz="1800" dirty="0"/>
              <a:t>” </a:t>
            </a:r>
            <a:r>
              <a:rPr lang="hu-HU" sz="1800" dirty="0" err="1"/>
              <a:t>subsection</a:t>
            </a:r>
            <a:r>
              <a:rPr lang="hu-HU" sz="1800" dirty="0"/>
              <a:t> </a:t>
            </a:r>
            <a:r>
              <a:rPr lang="hu-HU" sz="1800" dirty="0" err="1"/>
              <a:t>at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end of </a:t>
            </a:r>
            <a:r>
              <a:rPr lang="hu-HU" sz="1800" dirty="0" err="1"/>
              <a:t>each</a:t>
            </a:r>
            <a:r>
              <a:rPr lang="hu-HU" sz="1800" dirty="0"/>
              <a:t> of </a:t>
            </a:r>
            <a:r>
              <a:rPr lang="hu-HU" sz="1800" dirty="0" err="1"/>
              <a:t>the</a:t>
            </a:r>
            <a:r>
              <a:rPr lang="hu-HU" sz="1800" dirty="0"/>
              <a:t> 7 </a:t>
            </a:r>
            <a:r>
              <a:rPr lang="hu-HU" sz="1800" dirty="0" err="1"/>
              <a:t>Lessons</a:t>
            </a:r>
            <a:r>
              <a:rPr lang="hu-HU" sz="1800" dirty="0"/>
              <a:t>.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do</a:t>
            </a:r>
            <a:r>
              <a:rPr lang="hu-HU" sz="1800" dirty="0"/>
              <a:t> </a:t>
            </a:r>
            <a:r>
              <a:rPr lang="hu-HU" sz="1800" dirty="0" err="1"/>
              <a:t>so</a:t>
            </a:r>
            <a:r>
              <a:rPr lang="hu-HU" sz="1800" dirty="0"/>
              <a:t>, </a:t>
            </a:r>
            <a:r>
              <a:rPr lang="hu-HU" sz="1800" dirty="0" err="1"/>
              <a:t>click</a:t>
            </a:r>
            <a:r>
              <a:rPr lang="hu-HU" sz="1800" dirty="0"/>
              <a:t> </a:t>
            </a:r>
            <a:r>
              <a:rPr lang="hu-HU" sz="1800" dirty="0" err="1"/>
              <a:t>on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link of </a:t>
            </a:r>
          </a:p>
          <a:p>
            <a:r>
              <a:rPr lang="hu-HU" sz="1800" dirty="0">
                <a:hlinkClick r:id="rId3"/>
              </a:rPr>
              <a:t>Jason </a:t>
            </a:r>
            <a:r>
              <a:rPr lang="hu-HU" sz="1800" dirty="0" err="1">
                <a:hlinkClick r:id="rId3"/>
              </a:rPr>
              <a:t>Brownlee</a:t>
            </a:r>
            <a:r>
              <a:rPr lang="hu-HU" sz="1800" dirty="0">
                <a:hlinkClick r:id="rId3"/>
              </a:rPr>
              <a:t> </a:t>
            </a:r>
            <a:endParaRPr lang="hu-HU" sz="1800" dirty="0" smtClean="0"/>
          </a:p>
          <a:p>
            <a:r>
              <a:rPr lang="hu-HU" sz="1800" dirty="0">
                <a:hlinkClick r:id="rId4"/>
              </a:rPr>
              <a:t>https://machinelearningmastery.com/linear_algebra_for_machine_learning</a:t>
            </a:r>
            <a:r>
              <a:rPr lang="hu-HU" sz="1800" dirty="0" smtClean="0">
                <a:hlinkClick r:id="rId4"/>
              </a:rPr>
              <a:t>/</a:t>
            </a:r>
            <a:endParaRPr lang="hu-HU" sz="1800" dirty="0"/>
          </a:p>
          <a:p>
            <a:pPr indent="0">
              <a:buNone/>
            </a:pPr>
            <a:r>
              <a:rPr lang="hu-HU" sz="1800" dirty="0" err="1"/>
              <a:t>Submit</a:t>
            </a:r>
            <a:r>
              <a:rPr lang="hu-HU" sz="1800" dirty="0"/>
              <a:t> </a:t>
            </a:r>
            <a:r>
              <a:rPr lang="hu-HU" sz="1800" dirty="0" err="1"/>
              <a:t>your</a:t>
            </a:r>
            <a:r>
              <a:rPr lang="hu-HU" sz="1800" dirty="0"/>
              <a:t> </a:t>
            </a:r>
            <a:r>
              <a:rPr lang="hu-HU" sz="1800" dirty="0" err="1" smtClean="0"/>
              <a:t>answers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CANVAS -- </a:t>
            </a:r>
            <a:r>
              <a:rPr lang="hu-HU" sz="1800" dirty="0" err="1" smtClean="0"/>
              <a:t>Assignments</a:t>
            </a:r>
            <a:r>
              <a:rPr lang="hu-HU" sz="1800" dirty="0" smtClean="0"/>
              <a:t>!</a:t>
            </a:r>
            <a:endParaRPr lang="hu-HU" sz="2000" dirty="0"/>
          </a:p>
          <a:p>
            <a:pPr indent="0">
              <a:buNone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964934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23BDE-D819-450B-81FE-C606E9A15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More </a:t>
            </a:r>
            <a:r>
              <a:rPr lang="hu-HU" dirty="0" err="1"/>
              <a:t>literature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course </a:t>
            </a:r>
            <a:r>
              <a:rPr lang="hu-HU" dirty="0" err="1"/>
              <a:t>for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5201-5DAA-4DF2-BB61-DA37CC9B08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7992884" cy="5328368"/>
          </a:xfrm>
        </p:spPr>
        <p:txBody>
          <a:bodyPr/>
          <a:lstStyle/>
          <a:p>
            <a:pPr indent="0">
              <a:buNone/>
            </a:pPr>
            <a:r>
              <a:rPr lang="hu-HU" b="1" dirty="0" err="1"/>
              <a:t>Introductory</a:t>
            </a:r>
            <a:r>
              <a:rPr lang="hu-HU" b="1" dirty="0"/>
              <a:t> </a:t>
            </a:r>
            <a:r>
              <a:rPr lang="hu-HU" b="1" dirty="0" err="1"/>
              <a:t>books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linear algebra and </a:t>
            </a:r>
            <a:r>
              <a:rPr lang="hu-HU" b="1" dirty="0" err="1"/>
              <a:t>on</a:t>
            </a:r>
            <a:r>
              <a:rPr lang="hu-HU" b="1" dirty="0"/>
              <a:t> </a:t>
            </a:r>
            <a:r>
              <a:rPr lang="hu-HU" b="1" dirty="0" err="1"/>
              <a:t>probabilty</a:t>
            </a:r>
            <a:r>
              <a:rPr lang="hu-HU" b="1" dirty="0"/>
              <a:t> </a:t>
            </a:r>
            <a:r>
              <a:rPr lang="hu-HU" b="1" dirty="0" err="1"/>
              <a:t>theory</a:t>
            </a:r>
            <a:r>
              <a:rPr lang="hu-HU" b="1" dirty="0"/>
              <a:t> – </a:t>
            </a:r>
            <a:r>
              <a:rPr lang="hu-HU" b="1" dirty="0" err="1"/>
              <a:t>They</a:t>
            </a:r>
            <a:r>
              <a:rPr lang="hu-HU" b="1" dirty="0"/>
              <a:t> </a:t>
            </a:r>
            <a:r>
              <a:rPr lang="hu-HU" b="1" dirty="0" err="1"/>
              <a:t>may</a:t>
            </a:r>
            <a:r>
              <a:rPr lang="hu-HU" b="1" dirty="0"/>
              <a:t> be of </a:t>
            </a:r>
            <a:r>
              <a:rPr lang="hu-HU" b="1" dirty="0" err="1"/>
              <a:t>help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you</a:t>
            </a:r>
            <a:endParaRPr lang="hu-HU" b="1" dirty="0"/>
          </a:p>
          <a:p>
            <a:pPr indent="0">
              <a:buNone/>
            </a:pPr>
            <a:endParaRPr lang="hu-HU" b="1" dirty="0"/>
          </a:p>
          <a:p>
            <a:r>
              <a:rPr lang="hu-HU" dirty="0">
                <a:hlinkClick r:id="rId2"/>
              </a:rPr>
              <a:t>https://drive.google.com/file/d/1Oax0glSVJl8tUhv92L6GtXxP1vwwfcuW/view?usp=sharing</a:t>
            </a:r>
            <a:r>
              <a:rPr lang="hu-HU" dirty="0"/>
              <a:t>  </a:t>
            </a:r>
          </a:p>
          <a:p>
            <a:r>
              <a:rPr lang="hu-HU" dirty="0">
                <a:hlinkClick r:id="rId3"/>
              </a:rPr>
              <a:t>https://drive.google.com/file/d/1ur3DG-00orKvdH_kI9ixw__1vSlU70fZ/view?usp=sharing</a:t>
            </a:r>
            <a:r>
              <a:rPr lang="hu-HU" dirty="0"/>
              <a:t> </a:t>
            </a:r>
          </a:p>
          <a:p>
            <a:r>
              <a:rPr lang="hu-HU" dirty="0">
                <a:hlinkClick r:id="rId4"/>
              </a:rPr>
              <a:t>https://drive.google.com/file/d/1JBKM8XQgpk1IIjmAUj5mwwF21IF0whoF/view?usp=sharing</a:t>
            </a:r>
            <a:r>
              <a:rPr lang="hu-HU" dirty="0"/>
              <a:t> </a:t>
            </a:r>
          </a:p>
          <a:p>
            <a:r>
              <a:rPr lang="hu-HU" dirty="0">
                <a:hlinkClick r:id="rId5"/>
              </a:rPr>
              <a:t>https://drive.google.com/file/d/14b9PTlseUdy_8xjyLQmi8M0mTM744U7G/view?usp=sharing</a:t>
            </a:r>
            <a:r>
              <a:rPr lang="hu-HU" dirty="0"/>
              <a:t> (in </a:t>
            </a:r>
            <a:r>
              <a:rPr lang="hu-HU" dirty="0" err="1"/>
              <a:t>Hungarian</a:t>
            </a:r>
            <a:r>
              <a:rPr lang="hu-HU" dirty="0"/>
              <a:t>)</a:t>
            </a:r>
          </a:p>
          <a:p>
            <a:r>
              <a:rPr lang="hu-HU" dirty="0">
                <a:hlinkClick r:id="rId6"/>
              </a:rPr>
              <a:t>https://drive.google.com/file/d/1xol_u_AyRapyQ4hA3mDCxdmPqlVD0O-y/view?usp=sharing</a:t>
            </a:r>
            <a:r>
              <a:rPr lang="hu-HU" dirty="0"/>
              <a:t> (in </a:t>
            </a:r>
            <a:r>
              <a:rPr lang="hu-HU" dirty="0" err="1"/>
              <a:t>Hungarian</a:t>
            </a:r>
            <a:r>
              <a:rPr lang="hu-HU" dirty="0"/>
              <a:t>)</a:t>
            </a:r>
          </a:p>
          <a:p>
            <a:r>
              <a:rPr lang="hu-HU" dirty="0">
                <a:hlinkClick r:id="rId7"/>
              </a:rPr>
              <a:t>https://drive.google.com/file/d/1Cpci_22k0d3VRYVfUSzY9vlvXfCy_9NI/view?usp=sharing</a:t>
            </a:r>
            <a:r>
              <a:rPr lang="hu-HU" dirty="0"/>
              <a:t> (in </a:t>
            </a:r>
            <a:r>
              <a:rPr lang="hu-HU" dirty="0" err="1"/>
              <a:t>Hungarian</a:t>
            </a:r>
            <a:r>
              <a:rPr lang="hu-HU" dirty="0"/>
              <a:t>)</a:t>
            </a:r>
          </a:p>
          <a:p>
            <a:endParaRPr lang="hu-HU" dirty="0"/>
          </a:p>
          <a:p>
            <a:pPr indent="0">
              <a:buNone/>
            </a:pPr>
            <a:r>
              <a:rPr lang="hu-HU" b="1" dirty="0" err="1"/>
              <a:t>Very</a:t>
            </a:r>
            <a:r>
              <a:rPr lang="hu-HU" b="1" dirty="0"/>
              <a:t> </a:t>
            </a:r>
            <a:r>
              <a:rPr lang="hu-HU" b="1" dirty="0" err="1"/>
              <a:t>good</a:t>
            </a:r>
            <a:r>
              <a:rPr lang="hu-HU" b="1" dirty="0"/>
              <a:t> – </a:t>
            </a:r>
            <a:r>
              <a:rPr lang="hu-HU" b="1" dirty="0" err="1"/>
              <a:t>but</a:t>
            </a:r>
            <a:r>
              <a:rPr lang="hu-HU" b="1" dirty="0"/>
              <a:t> </a:t>
            </a:r>
            <a:r>
              <a:rPr lang="hu-HU" b="1" dirty="0" err="1"/>
              <a:t>hard</a:t>
            </a:r>
            <a:r>
              <a:rPr lang="hu-HU" b="1" dirty="0"/>
              <a:t> – </a:t>
            </a:r>
            <a:r>
              <a:rPr lang="hu-HU" b="1" dirty="0" err="1"/>
              <a:t>books</a:t>
            </a:r>
            <a:r>
              <a:rPr lang="hu-HU" b="1" dirty="0"/>
              <a:t> </a:t>
            </a:r>
            <a:r>
              <a:rPr lang="hu-HU" b="1" dirty="0" err="1"/>
              <a:t>for</a:t>
            </a:r>
            <a:r>
              <a:rPr lang="hu-HU" b="1" dirty="0"/>
              <a:t> AI an </a:t>
            </a:r>
            <a:r>
              <a:rPr lang="hu-HU" b="1" dirty="0" err="1"/>
              <a:t>around</a:t>
            </a:r>
            <a:r>
              <a:rPr lang="hu-HU" b="1" dirty="0"/>
              <a:t> AI – </a:t>
            </a:r>
            <a:r>
              <a:rPr lang="hu-HU" b="1" dirty="0" err="1"/>
              <a:t>for</a:t>
            </a:r>
            <a:r>
              <a:rPr lang="hu-HU" b="1" dirty="0"/>
              <a:t> </a:t>
            </a:r>
            <a:r>
              <a:rPr lang="hu-HU" b="1" dirty="0" err="1"/>
              <a:t>those</a:t>
            </a:r>
            <a:r>
              <a:rPr lang="hu-HU" b="1" dirty="0"/>
              <a:t> </a:t>
            </a:r>
            <a:r>
              <a:rPr lang="hu-HU" b="1" dirty="0" err="1"/>
              <a:t>who</a:t>
            </a:r>
            <a:r>
              <a:rPr lang="hu-HU" b="1" dirty="0"/>
              <a:t> </a:t>
            </a:r>
            <a:r>
              <a:rPr lang="hu-HU" b="1" dirty="0" err="1"/>
              <a:t>want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dig</a:t>
            </a:r>
            <a:r>
              <a:rPr lang="hu-HU" b="1" dirty="0"/>
              <a:t> </a:t>
            </a:r>
            <a:r>
              <a:rPr lang="hu-HU" b="1" dirty="0" err="1"/>
              <a:t>deeper</a:t>
            </a:r>
            <a:endParaRPr lang="hu-HU" b="1" dirty="0"/>
          </a:p>
          <a:p>
            <a:pPr marL="285750" indent="-285750"/>
            <a:r>
              <a:rPr lang="hu-HU" dirty="0">
                <a:hlinkClick r:id="rId8"/>
              </a:rPr>
              <a:t>https://drive.google.com/file/d/11CVxmPXHApPL7zP7IsiraK9iNqDgH-ww/view?usp=sharing</a:t>
            </a:r>
            <a:r>
              <a:rPr lang="hu-HU" dirty="0"/>
              <a:t> </a:t>
            </a:r>
          </a:p>
          <a:p>
            <a:pPr marL="285750" indent="-285750"/>
            <a:r>
              <a:rPr lang="hu-HU" dirty="0">
                <a:hlinkClick r:id="rId9"/>
              </a:rPr>
              <a:t>https://drive.google.com/file/d/1gUUHphH9EvOqo5jwff27Mm8LFp4fxchB/view?usp=sharing</a:t>
            </a:r>
            <a:r>
              <a:rPr lang="hu-HU" dirty="0"/>
              <a:t> </a:t>
            </a:r>
          </a:p>
          <a:p>
            <a:pPr marL="285750" indent="-285750"/>
            <a:endParaRPr lang="hu-HU" dirty="0"/>
          </a:p>
          <a:p>
            <a:pPr indent="0">
              <a:buNone/>
            </a:pPr>
            <a:r>
              <a:rPr lang="hu-HU" b="1" dirty="0"/>
              <a:t>Software </a:t>
            </a:r>
            <a:r>
              <a:rPr lang="hu-HU" b="1" dirty="0" err="1"/>
              <a:t>related</a:t>
            </a:r>
            <a:endParaRPr lang="hu-HU" b="1" dirty="0"/>
          </a:p>
          <a:p>
            <a:pPr marL="285750" indent="-285750"/>
            <a:r>
              <a:rPr lang="hu-HU" dirty="0">
                <a:hlinkClick r:id="rId10"/>
              </a:rPr>
              <a:t>https://drive.google.com/file/d/1bGwper1wzF7scFh9gwFgTlHfiNhWF5PB/view?usp=sharing</a:t>
            </a:r>
            <a:r>
              <a:rPr lang="hu-HU" dirty="0"/>
              <a:t> </a:t>
            </a:r>
          </a:p>
          <a:p>
            <a:pPr marL="285750" indent="-28575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480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E5DCF-BF03-4736-BFBD-C17EE96C50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4" y="188640"/>
            <a:ext cx="6426713" cy="478001"/>
          </a:xfrm>
        </p:spPr>
        <p:txBody>
          <a:bodyPr/>
          <a:lstStyle/>
          <a:p>
            <a:pPr algn="ctr"/>
            <a:r>
              <a:rPr lang="hu-HU" dirty="0" err="1"/>
              <a:t>CONTENT</a:t>
            </a:r>
            <a:endParaRPr lang="hu-HU" dirty="0"/>
          </a:p>
          <a:p>
            <a:r>
              <a:rPr lang="hu-HU" dirty="0"/>
              <a:t>Old				   		New</a:t>
            </a:r>
          </a:p>
          <a:p>
            <a:endParaRPr lang="hu-HU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54446CA-3A0B-4F46-98F6-6BD90F223A81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4176464" cy="5400600"/>
          </a:xfrm>
        </p:spPr>
        <p:txBody>
          <a:bodyPr>
            <a:normAutofit lnSpcReduction="1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1. Introduction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2. IQ and making sense</a:t>
            </a:r>
            <a:endParaRPr lang="hu-HU" sz="2000" dirty="0"/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3. </a:t>
            </a:r>
            <a:r>
              <a:rPr lang="hu-HU" sz="2000" dirty="0"/>
              <a:t>K</a:t>
            </a:r>
            <a:r>
              <a:rPr lang="en-US" sz="2000" dirty="0" err="1"/>
              <a:t>ey</a:t>
            </a:r>
            <a:r>
              <a:rPr lang="en-US" sz="2000" dirty="0"/>
              <a:t> problems of AI and HI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4. Goal oriented systems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5. Classical AI, learning from examples, combination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6. Image processing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7. Speech processing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8. Video and natural language processing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9. Embedding and visualizations for human understanding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10. Human-machine interaction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11. Distributed intelligence</a:t>
            </a:r>
          </a:p>
          <a:p>
            <a:pPr marL="255588" indent="-195263">
              <a:buFont typeface="Arial" pitchFamily="34" charset="0"/>
              <a:buNone/>
            </a:pPr>
            <a:r>
              <a:rPr lang="en-US" sz="2000" dirty="0"/>
              <a:t>12. Summary: Artificial General Intelligence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F712CEE-3946-42BF-AA64-430C6F3D6773}"/>
              </a:ext>
            </a:extLst>
          </p:cNvPr>
          <p:cNvSpPr txBox="1">
            <a:spLocks/>
          </p:cNvSpPr>
          <p:nvPr/>
        </p:nvSpPr>
        <p:spPr>
          <a:xfrm>
            <a:off x="3995936" y="1087919"/>
            <a:ext cx="4680520" cy="5869473"/>
          </a:xfrm>
        </p:spPr>
        <p:txBody>
          <a:bodyPr>
            <a:normAutofit fontScale="85000" lnSpcReduction="20000"/>
          </a:bodyPr>
          <a:lstStyle>
            <a:lvl1pPr marL="257168" indent="-257168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1. Introduction</a:t>
            </a:r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2. </a:t>
            </a:r>
            <a:r>
              <a:rPr lang="hu-HU" sz="2200" dirty="0" err="1"/>
              <a:t>Cognition</a:t>
            </a:r>
            <a:r>
              <a:rPr lang="hu-HU" sz="2200" dirty="0"/>
              <a:t>, </a:t>
            </a:r>
            <a:r>
              <a:rPr lang="en-US" sz="2200" dirty="0"/>
              <a:t>IQ and making sense</a:t>
            </a:r>
            <a:endParaRPr lang="hu-HU" sz="2200" dirty="0"/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3. </a:t>
            </a:r>
            <a:r>
              <a:rPr lang="hu-HU" sz="2200" dirty="0"/>
              <a:t>K</a:t>
            </a:r>
            <a:r>
              <a:rPr lang="en-US" sz="2200" dirty="0" err="1"/>
              <a:t>ey</a:t>
            </a:r>
            <a:r>
              <a:rPr lang="en-US" sz="2200" dirty="0"/>
              <a:t> problems of AI</a:t>
            </a:r>
            <a:r>
              <a:rPr lang="hu-HU" sz="2200" dirty="0"/>
              <a:t> and human  </a:t>
            </a:r>
            <a:r>
              <a:rPr lang="hu-HU" sz="2200" dirty="0" err="1"/>
              <a:t>intelligence</a:t>
            </a:r>
            <a:endParaRPr lang="en-US" sz="2200" dirty="0"/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4. Goal oriented systems</a:t>
            </a:r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5. Classical AI</a:t>
            </a:r>
            <a:r>
              <a:rPr lang="hu-HU" sz="2200" dirty="0"/>
              <a:t> </a:t>
            </a:r>
            <a:r>
              <a:rPr lang="hu-HU" sz="2200" dirty="0" err="1"/>
              <a:t>versus</a:t>
            </a:r>
            <a:r>
              <a:rPr lang="en-US" sz="2200" dirty="0"/>
              <a:t> learning from examples</a:t>
            </a:r>
            <a:r>
              <a:rPr lang="hu-HU" sz="2200" dirty="0"/>
              <a:t>: </a:t>
            </a:r>
            <a:r>
              <a:rPr lang="hu-HU" sz="2200" dirty="0" err="1"/>
              <a:t>how</a:t>
            </a:r>
            <a:r>
              <a:rPr lang="hu-HU" sz="2200" dirty="0"/>
              <a:t>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combine</a:t>
            </a:r>
            <a:r>
              <a:rPr lang="hu-HU" sz="2200" dirty="0"/>
              <a:t> </a:t>
            </a:r>
            <a:r>
              <a:rPr lang="hu-HU" sz="2200" dirty="0" err="1"/>
              <a:t>them</a:t>
            </a:r>
            <a:r>
              <a:rPr lang="hu-HU" sz="2200" dirty="0"/>
              <a:t>?</a:t>
            </a:r>
            <a:endParaRPr lang="en-US" sz="2200" dirty="0"/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6. Image </a:t>
            </a:r>
            <a:r>
              <a:rPr lang="hu-HU" sz="2200" dirty="0"/>
              <a:t>and video </a:t>
            </a:r>
            <a:r>
              <a:rPr lang="en-US" sz="2200" dirty="0"/>
              <a:t>processing</a:t>
            </a:r>
            <a:r>
              <a:rPr lang="hu-HU" sz="2200" dirty="0"/>
              <a:t> </a:t>
            </a:r>
            <a:endParaRPr lang="hu-HU" sz="2200" dirty="0" smtClean="0"/>
          </a:p>
          <a:p>
            <a:pPr>
              <a:buFont typeface="Wingdings" panose="05000000000000000000" pitchFamily="2" charset="2"/>
              <a:buChar char="è"/>
            </a:pP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Mid-</a:t>
            </a:r>
            <a:r>
              <a:rPr lang="hu-HU" sz="2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term</a:t>
            </a: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hu-HU" sz="2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exam</a:t>
            </a: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(</a:t>
            </a:r>
            <a:r>
              <a:rPr lang="hu-HU" sz="2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October</a:t>
            </a: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21, 2020)</a:t>
            </a:r>
            <a:endParaRPr lang="hu-HU" sz="2200" dirty="0">
              <a:solidFill>
                <a:srgbClr val="C00000"/>
              </a:solidFill>
            </a:endParaRPr>
          </a:p>
          <a:p>
            <a:pPr marL="255588" indent="-255588">
              <a:buFont typeface="Arial" pitchFamily="34" charset="0"/>
              <a:buNone/>
            </a:pPr>
            <a:r>
              <a:rPr lang="en-US" sz="2200" dirty="0"/>
              <a:t>7. Speech processing</a:t>
            </a:r>
            <a:r>
              <a:rPr lang="hu-HU" sz="2200" dirty="0"/>
              <a:t>, </a:t>
            </a:r>
            <a:r>
              <a:rPr lang="en-US" sz="2200" dirty="0"/>
              <a:t>natural language processing</a:t>
            </a:r>
            <a:endParaRPr lang="hu-HU" sz="2200" dirty="0"/>
          </a:p>
          <a:p>
            <a:pPr marL="255588" indent="-255588">
              <a:buNone/>
            </a:pPr>
            <a:r>
              <a:rPr lang="hu-HU" sz="2200" dirty="0"/>
              <a:t>8. </a:t>
            </a:r>
            <a:r>
              <a:rPr lang="hu-HU" sz="2200" dirty="0" err="1"/>
              <a:t>Behavior</a:t>
            </a:r>
            <a:r>
              <a:rPr lang="hu-HU" sz="2200" dirty="0"/>
              <a:t> </a:t>
            </a:r>
            <a:r>
              <a:rPr lang="hu-HU" sz="2200" dirty="0" err="1"/>
              <a:t>characterization</a:t>
            </a:r>
            <a:r>
              <a:rPr lang="hu-HU" sz="2200" dirty="0"/>
              <a:t> and </a:t>
            </a:r>
            <a:r>
              <a:rPr lang="hu-HU" sz="2200" dirty="0" err="1"/>
              <a:t>situation</a:t>
            </a:r>
            <a:r>
              <a:rPr lang="hu-HU" sz="2200" dirty="0"/>
              <a:t> </a:t>
            </a:r>
            <a:r>
              <a:rPr lang="hu-HU" sz="2200" dirty="0" err="1"/>
              <a:t>understanding</a:t>
            </a:r>
            <a:endParaRPr lang="en-US" sz="2200" dirty="0"/>
          </a:p>
          <a:p>
            <a:pPr marL="255588" indent="-255588">
              <a:buFont typeface="Arial" pitchFamily="34" charset="0"/>
              <a:buNone/>
            </a:pPr>
            <a:r>
              <a:rPr lang="hu-HU" sz="2200" dirty="0"/>
              <a:t>9</a:t>
            </a:r>
            <a:r>
              <a:rPr lang="en-US" sz="2200" dirty="0"/>
              <a:t>. E</a:t>
            </a:r>
            <a:r>
              <a:rPr lang="hu-HU" sz="2200" dirty="0" err="1"/>
              <a:t>xplainability</a:t>
            </a:r>
            <a:r>
              <a:rPr lang="hu-HU" sz="2200" dirty="0"/>
              <a:t> (XAI) </a:t>
            </a:r>
            <a:r>
              <a:rPr lang="en-US" sz="2200" dirty="0"/>
              <a:t>for human understanding</a:t>
            </a:r>
            <a:r>
              <a:rPr lang="hu-HU" sz="2200" dirty="0"/>
              <a:t>, </a:t>
            </a:r>
            <a:r>
              <a:rPr lang="hu-HU" sz="2200" dirty="0" err="1"/>
              <a:t>information</a:t>
            </a:r>
            <a:r>
              <a:rPr lang="hu-HU" sz="2200" dirty="0"/>
              <a:t> </a:t>
            </a:r>
            <a:r>
              <a:rPr lang="hu-HU" sz="2200" dirty="0" err="1"/>
              <a:t>fusion</a:t>
            </a:r>
            <a:r>
              <a:rPr lang="hu-HU" sz="2200" dirty="0"/>
              <a:t> and </a:t>
            </a:r>
            <a:r>
              <a:rPr lang="hu-HU" sz="2200" dirty="0" err="1"/>
              <a:t>distributed</a:t>
            </a:r>
            <a:r>
              <a:rPr lang="hu-HU" sz="2200" dirty="0"/>
              <a:t> </a:t>
            </a:r>
            <a:r>
              <a:rPr lang="hu-HU" sz="2200" dirty="0" err="1"/>
              <a:t>intelligence</a:t>
            </a:r>
            <a:endParaRPr lang="en-US" sz="2200" dirty="0"/>
          </a:p>
          <a:p>
            <a:pPr marL="255588" indent="-255588">
              <a:buFont typeface="Arial" pitchFamily="34" charset="0"/>
              <a:buNone/>
            </a:pPr>
            <a:r>
              <a:rPr lang="hu-HU" sz="2200" dirty="0"/>
              <a:t>10</a:t>
            </a:r>
            <a:r>
              <a:rPr lang="en-US" sz="2200" dirty="0"/>
              <a:t>. Human-machine interaction</a:t>
            </a:r>
            <a:r>
              <a:rPr lang="hu-HU" sz="2200" dirty="0"/>
              <a:t>, „Edge </a:t>
            </a:r>
            <a:r>
              <a:rPr lang="hu-HU" sz="2200" dirty="0" err="1"/>
              <a:t>TPUs</a:t>
            </a:r>
            <a:r>
              <a:rPr lang="hu-HU" sz="2200" dirty="0"/>
              <a:t>”, and </a:t>
            </a:r>
            <a:r>
              <a:rPr lang="hu-HU" sz="2200" dirty="0" err="1"/>
              <a:t>distributed</a:t>
            </a:r>
            <a:r>
              <a:rPr lang="hu-HU" sz="2200" dirty="0"/>
              <a:t> </a:t>
            </a:r>
            <a:r>
              <a:rPr lang="hu-HU" sz="2200" dirty="0" err="1"/>
              <a:t>intelligence</a:t>
            </a:r>
            <a:endParaRPr lang="en-US" sz="2200" dirty="0"/>
          </a:p>
          <a:p>
            <a:pPr marL="255588" indent="-255588">
              <a:buNone/>
            </a:pPr>
            <a:r>
              <a:rPr lang="hu-HU" sz="2200" dirty="0"/>
              <a:t>11. </a:t>
            </a:r>
            <a:r>
              <a:rPr lang="hu-HU" sz="2200" dirty="0" err="1"/>
              <a:t>Control</a:t>
            </a:r>
            <a:r>
              <a:rPr lang="hu-HU" sz="2200" dirty="0"/>
              <a:t>, </a:t>
            </a:r>
            <a:r>
              <a:rPr lang="hu-HU" sz="2200" dirty="0" err="1"/>
              <a:t>influencing</a:t>
            </a:r>
            <a:r>
              <a:rPr lang="hu-HU" sz="2200" dirty="0"/>
              <a:t>, </a:t>
            </a:r>
            <a:r>
              <a:rPr lang="hu-HU" sz="2200" dirty="0" err="1"/>
              <a:t>fake</a:t>
            </a:r>
            <a:r>
              <a:rPr lang="hu-HU" sz="2200" dirty="0"/>
              <a:t> </a:t>
            </a:r>
            <a:r>
              <a:rPr lang="hu-HU" sz="2200" dirty="0" err="1"/>
              <a:t>information</a:t>
            </a:r>
            <a:r>
              <a:rPr lang="hu-HU" sz="2200" dirty="0"/>
              <a:t>, </a:t>
            </a:r>
            <a:r>
              <a:rPr lang="hu-HU" sz="2200" dirty="0" err="1"/>
              <a:t>legal</a:t>
            </a:r>
            <a:r>
              <a:rPr lang="hu-HU" sz="2200" dirty="0"/>
              <a:t> and </a:t>
            </a:r>
            <a:r>
              <a:rPr lang="hu-HU" sz="2200" dirty="0" err="1"/>
              <a:t>ethical</a:t>
            </a:r>
            <a:r>
              <a:rPr lang="hu-HU" sz="2200" dirty="0"/>
              <a:t> </a:t>
            </a:r>
            <a:r>
              <a:rPr lang="hu-HU" sz="2200" dirty="0" err="1"/>
              <a:t>issues</a:t>
            </a:r>
            <a:r>
              <a:rPr lang="hu-HU" sz="2200" dirty="0"/>
              <a:t>, </a:t>
            </a:r>
          </a:p>
          <a:p>
            <a:pPr marL="255588" indent="-255588">
              <a:buNone/>
            </a:pPr>
            <a:r>
              <a:rPr lang="en-US" sz="2200" dirty="0"/>
              <a:t>1</a:t>
            </a:r>
            <a:r>
              <a:rPr lang="hu-HU" sz="2200" dirty="0"/>
              <a:t>2</a:t>
            </a:r>
            <a:r>
              <a:rPr lang="en-US" sz="2200" dirty="0"/>
              <a:t>. Summary: Artificial General </a:t>
            </a:r>
            <a:r>
              <a:rPr lang="en-US" sz="2200" dirty="0" smtClean="0"/>
              <a:t>Intelligence</a:t>
            </a:r>
            <a:endParaRPr lang="hu-HU" sz="2200" dirty="0" smtClean="0"/>
          </a:p>
          <a:p>
            <a:pPr marL="255588" indent="-255588">
              <a:buNone/>
            </a:pP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hu-HU" sz="2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Final</a:t>
            </a:r>
            <a:r>
              <a:rPr lang="hu-HU" sz="2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hu-HU" sz="2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exam</a:t>
            </a:r>
            <a:endParaRPr lang="hu-HU" sz="2200" dirty="0">
              <a:solidFill>
                <a:srgbClr val="C00000"/>
              </a:solidFill>
            </a:endParaRPr>
          </a:p>
          <a:p>
            <a:pPr indent="0">
              <a:buNone/>
            </a:pPr>
            <a:endParaRPr lang="en-US" sz="2200" b="1" i="1" dirty="0"/>
          </a:p>
          <a:p>
            <a:pPr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70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ECE33A-E12F-43D9-9ABA-41A127F8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857500"/>
            <a:ext cx="5983356" cy="1143000"/>
          </a:xfrm>
        </p:spPr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turn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0454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16562333-75F8-480E-9934-AAA041F4ED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Predictions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83757A-8A39-44EE-978E-2CBDE633B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4" y="1754982"/>
            <a:ext cx="7398822" cy="4245768"/>
          </a:xfrm>
        </p:spPr>
        <p:txBody>
          <a:bodyPr/>
          <a:lstStyle/>
          <a:p>
            <a:pPr indent="0">
              <a:buNone/>
            </a:pPr>
            <a:r>
              <a:rPr lang="hu-HU" dirty="0"/>
              <a:t>”10 </a:t>
            </a:r>
            <a:r>
              <a:rPr lang="hu-HU" dirty="0" err="1"/>
              <a:t>years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now</a:t>
            </a:r>
            <a:r>
              <a:rPr lang="hu-HU" dirty="0"/>
              <a:t>, AI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overcome</a:t>
            </a:r>
            <a:r>
              <a:rPr lang="hu-HU" dirty="0"/>
              <a:t> NI (</a:t>
            </a:r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)”</a:t>
            </a:r>
          </a:p>
          <a:p>
            <a:pPr indent="0">
              <a:buNone/>
            </a:pPr>
            <a:endParaRPr lang="hu-HU" sz="1575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r>
              <a:rPr lang="hu-HU" sz="825" dirty="0" err="1"/>
              <a:t>from</a:t>
            </a:r>
            <a:r>
              <a:rPr lang="hu-HU" sz="825" dirty="0"/>
              <a:t> </a:t>
            </a:r>
            <a:r>
              <a:rPr lang="hu-HU" sz="825" dirty="0" err="1"/>
              <a:t>Wikpedia</a:t>
            </a:r>
            <a:endParaRPr lang="hu-HU" sz="825" dirty="0"/>
          </a:p>
          <a:p>
            <a:pPr indent="0">
              <a:buNone/>
            </a:pPr>
            <a:r>
              <a:rPr lang="en-US" dirty="0"/>
              <a:t>AI pioneer and economist </a:t>
            </a:r>
            <a:r>
              <a:rPr lang="en-US" b="1" cap="small" dirty="0">
                <a:solidFill>
                  <a:schemeClr val="tx2">
                    <a:lumMod val="75000"/>
                  </a:schemeClr>
                </a:solidFill>
                <a:hlinkClick r:id="rId2" tooltip="Herbert A. Simon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Herbert A. Simon</a:t>
            </a:r>
            <a:r>
              <a:rPr lang="en-US" dirty="0"/>
              <a:t> inaccurately predicted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1965</a:t>
            </a:r>
            <a:r>
              <a:rPr lang="en-US" dirty="0"/>
              <a:t>: </a:t>
            </a:r>
            <a:endParaRPr lang="hu-HU" dirty="0"/>
          </a:p>
          <a:p>
            <a:pPr marL="257168" indent="-257168">
              <a:buFont typeface="Wingdings" panose="05000000000000000000" pitchFamily="2" charset="2"/>
              <a:buChar char="à"/>
            </a:pPr>
            <a:r>
              <a:rPr lang="en-US" dirty="0"/>
              <a:t>"Machines will be capable, within twenty years, of doing any work a man can do". </a:t>
            </a:r>
            <a:endParaRPr lang="hu-HU" dirty="0"/>
          </a:p>
          <a:p>
            <a:pPr indent="0">
              <a:buNone/>
            </a:pPr>
            <a:endParaRPr lang="hu-HU" sz="675" dirty="0"/>
          </a:p>
          <a:p>
            <a:pPr indent="0">
              <a:buNone/>
            </a:pPr>
            <a:r>
              <a:rPr lang="hu-HU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1970</a:t>
            </a:r>
            <a:r>
              <a:rPr lang="en-US" dirty="0"/>
              <a:t> </a:t>
            </a:r>
            <a:r>
              <a:rPr lang="en-US" b="1" cap="small" dirty="0">
                <a:solidFill>
                  <a:schemeClr val="tx2">
                    <a:lumMod val="75000"/>
                  </a:schemeClr>
                </a:solidFill>
                <a:hlinkClick r:id="rId3" tooltip="Marvin Minsky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Marvin Minsky</a:t>
            </a:r>
            <a:r>
              <a:rPr lang="en-US" dirty="0"/>
              <a:t> wrote that </a:t>
            </a:r>
            <a:endParaRPr lang="hu-HU" dirty="0"/>
          </a:p>
          <a:p>
            <a:pPr marL="257168" indent="-257168">
              <a:buFont typeface="Wingdings" panose="05000000000000000000" pitchFamily="2" charset="2"/>
              <a:buChar char="à"/>
            </a:pPr>
            <a:r>
              <a:rPr lang="en-US" dirty="0"/>
              <a:t>"Within a generation... the problem of creating artificial intelligence will substantially be solved."</a:t>
            </a:r>
            <a:r>
              <a:rPr lang="en-US" baseline="30000" dirty="0">
                <a:hlinkClick r:id="rId4"/>
              </a:rPr>
              <a:t>[69]</a:t>
            </a:r>
            <a:endParaRPr lang="hu-HU" baseline="30000" dirty="0"/>
          </a:p>
          <a:p>
            <a:pPr indent="0">
              <a:buNone/>
            </a:pPr>
            <a:endParaRPr lang="hu-HU" sz="675" dirty="0"/>
          </a:p>
          <a:p>
            <a:pPr indent="0">
              <a:buNone/>
            </a:pPr>
            <a:r>
              <a:rPr lang="hu-HU" b="1" u="sng" cap="small" dirty="0">
                <a:solidFill>
                  <a:schemeClr val="tx2">
                    <a:lumMod val="75000"/>
                  </a:schemeClr>
                </a:solidFill>
              </a:rPr>
              <a:t>Bill </a:t>
            </a:r>
            <a:r>
              <a:rPr lang="hu-HU" b="1" u="sng" cap="small" dirty="0" err="1">
                <a:solidFill>
                  <a:schemeClr val="tx2">
                    <a:lumMod val="75000"/>
                  </a:schemeClr>
                </a:solidFill>
              </a:rPr>
              <a:t>Gates</a:t>
            </a:r>
            <a:r>
              <a:rPr lang="hu-HU" b="1" cap="small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hu-HU" dirty="0"/>
              <a:t>in </a:t>
            </a:r>
            <a:r>
              <a:rPr lang="hu-HU" dirty="0">
                <a:solidFill>
                  <a:schemeClr val="tx2">
                    <a:lumMod val="75000"/>
                  </a:schemeClr>
                </a:solidFill>
              </a:rPr>
              <a:t>1998</a:t>
            </a:r>
          </a:p>
          <a:p>
            <a:pPr marL="257168" indent="-257168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Dialogue systems </a:t>
            </a:r>
            <a:r>
              <a:rPr lang="hu-HU" dirty="0" err="1">
                <a:sym typeface="Wingdings" panose="05000000000000000000" pitchFamily="2" charset="2"/>
              </a:rPr>
              <a:t>will</a:t>
            </a:r>
            <a:r>
              <a:rPr lang="hu-HU" dirty="0">
                <a:sym typeface="Wingdings" panose="05000000000000000000" pitchFamily="2" charset="2"/>
              </a:rPr>
              <a:t> be </a:t>
            </a:r>
            <a:r>
              <a:rPr lang="hu-HU" dirty="0" err="1">
                <a:sym typeface="Wingdings" panose="05000000000000000000" pitchFamily="2" charset="2"/>
              </a:rPr>
              <a:t>working</a:t>
            </a:r>
            <a:r>
              <a:rPr lang="hu-HU" dirty="0">
                <a:sym typeface="Wingdings" panose="05000000000000000000" pitchFamily="2" charset="2"/>
              </a:rPr>
              <a:t> in 10 </a:t>
            </a:r>
            <a:r>
              <a:rPr lang="hu-HU" dirty="0" err="1">
                <a:sym typeface="Wingdings" panose="05000000000000000000" pitchFamily="2" charset="2"/>
              </a:rPr>
              <a:t>years</a:t>
            </a:r>
            <a:endParaRPr lang="hu-HU" dirty="0">
              <a:sym typeface="Wingdings" panose="05000000000000000000" pitchFamily="2" charset="2"/>
            </a:endParaRPr>
          </a:p>
          <a:p>
            <a:pPr marL="257168" indent="-257168">
              <a:buFont typeface="Wingdings" panose="05000000000000000000" pitchFamily="2" charset="2"/>
              <a:buChar char="à"/>
            </a:pPr>
            <a:endParaRPr lang="hu-HU" dirty="0">
              <a:sym typeface="Wingdings" panose="05000000000000000000" pitchFamily="2" charset="2"/>
            </a:endParaRPr>
          </a:p>
          <a:p>
            <a:pPr marL="257168" indent="-257168">
              <a:buFont typeface="Wingdings" panose="05000000000000000000" pitchFamily="2" charset="2"/>
              <a:buChar char="à"/>
            </a:pPr>
            <a:r>
              <a:rPr lang="hu-HU" dirty="0" err="1">
                <a:sym typeface="Wingdings" panose="05000000000000000000" pitchFamily="2" charset="2"/>
              </a:rPr>
              <a:t>But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today</a:t>
            </a:r>
            <a:r>
              <a:rPr lang="hu-HU" dirty="0">
                <a:sym typeface="Wingdings" panose="05000000000000000000" pitchFamily="2" charset="2"/>
              </a:rPr>
              <a:t>, </a:t>
            </a:r>
            <a:r>
              <a:rPr lang="hu-HU" dirty="0" err="1">
                <a:sym typeface="Wingdings" panose="05000000000000000000" pitchFamily="2" charset="2"/>
              </a:rPr>
              <a:t>we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are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experiencing</a:t>
            </a:r>
            <a:r>
              <a:rPr lang="hu-HU" dirty="0">
                <a:sym typeface="Wingdings" panose="05000000000000000000" pitchFamily="2" charset="2"/>
              </a:rPr>
              <a:t> a </a:t>
            </a:r>
            <a:r>
              <a:rPr lang="hu-HU" dirty="0" err="1">
                <a:sym typeface="Wingdings" panose="05000000000000000000" pitchFamily="2" charset="2"/>
              </a:rPr>
              <a:t>breakthrough</a:t>
            </a:r>
            <a:r>
              <a:rPr lang="hu-HU" dirty="0">
                <a:sym typeface="Wingdings" panose="05000000000000000000" pitchFamily="2" charset="2"/>
              </a:rPr>
              <a:t> and </a:t>
            </a:r>
            <a:r>
              <a:rPr lang="hu-HU" dirty="0" err="1">
                <a:sym typeface="Wingdings" panose="05000000000000000000" pitchFamily="2" charset="2"/>
              </a:rPr>
              <a:t>superhuman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performances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diverse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fields</a:t>
            </a:r>
            <a:r>
              <a:rPr lang="hu-HU" dirty="0">
                <a:sym typeface="Wingdings" panose="05000000000000000000" pitchFamily="2" charset="2"/>
              </a:rPr>
              <a:t>  </a:t>
            </a:r>
            <a:r>
              <a:rPr lang="hu-HU" dirty="0" err="1">
                <a:sym typeface="Wingdings" panose="05000000000000000000" pitchFamily="2" charset="2"/>
              </a:rPr>
              <a:t>We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still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can’t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predict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what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to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happen</a:t>
            </a:r>
            <a:r>
              <a:rPr lang="hu-HU" dirty="0">
                <a:sym typeface="Wingdings" panose="05000000000000000000" pitchFamily="2" charset="2"/>
              </a:rPr>
              <a:t>.</a:t>
            </a:r>
          </a:p>
          <a:p>
            <a:pPr marL="257168" indent="-257168">
              <a:buFont typeface="Wingdings" panose="05000000000000000000" pitchFamily="2" charset="2"/>
              <a:buChar char="à"/>
            </a:pPr>
            <a:endParaRPr lang="hu-HU" dirty="0"/>
          </a:p>
          <a:p>
            <a:pPr marL="207895" indent="-342892">
              <a:buFont typeface="+mj-lt"/>
              <a:buAutoNum type="arabicPeriod"/>
            </a:pPr>
            <a:endParaRPr lang="hu-HU" dirty="0"/>
          </a:p>
          <a:p>
            <a:pPr marL="207895" indent="-342892">
              <a:buFont typeface="+mj-lt"/>
              <a:buAutoNum type="arabicPeriod"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B8138B8-C53A-4434-BDE8-36B2FAFF9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14" y="2186862"/>
            <a:ext cx="7596336" cy="14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B71157C6-C5D9-499F-B601-01B43AF47A88}"/>
              </a:ext>
            </a:extLst>
          </p:cNvPr>
          <p:cNvSpPr txBox="1"/>
          <p:nvPr/>
        </p:nvSpPr>
        <p:spPr>
          <a:xfrm>
            <a:off x="1462784" y="3480550"/>
            <a:ext cx="1738488" cy="646331"/>
          </a:xfrm>
          <a:prstGeom prst="rect">
            <a:avLst/>
          </a:prstGeom>
          <a:solidFill>
            <a:srgbClr val="FFFF00"/>
          </a:solidFill>
        </p:spPr>
        <p:txBody>
          <a:bodyPr wrap="square" lIns="20250" rIns="20250" rtlCol="0">
            <a:spAutoFit/>
          </a:bodyPr>
          <a:lstStyle/>
          <a:p>
            <a:pPr algn="ctr"/>
            <a:r>
              <a:rPr lang="hu-HU" b="1" dirty="0">
                <a:solidFill>
                  <a:srgbClr val="C00000"/>
                </a:solidFill>
              </a:rPr>
              <a:t>Deep </a:t>
            </a:r>
            <a:r>
              <a:rPr lang="hu-HU" b="1" dirty="0" err="1">
                <a:solidFill>
                  <a:srgbClr val="C00000"/>
                </a:solidFill>
              </a:rPr>
              <a:t>network</a:t>
            </a:r>
            <a:endParaRPr lang="hu-HU" b="1" dirty="0">
              <a:solidFill>
                <a:srgbClr val="C00000"/>
              </a:solidFill>
            </a:endParaRPr>
          </a:p>
          <a:p>
            <a:pPr algn="ctr"/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abilities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Image result for deepmind logo">
            <a:extLst>
              <a:ext uri="{FF2B5EF4-FFF2-40B4-BE49-F238E27FC236}">
                <a16:creationId xmlns:a16="http://schemas.microsoft.com/office/drawing/2014/main" id="{F7ECEE96-FAB3-4301-8EC8-3889414E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49" y="4235276"/>
            <a:ext cx="1383947" cy="33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313439B-F6C6-48E5-9AE1-2780F9A3CC34}"/>
              </a:ext>
            </a:extLst>
          </p:cNvPr>
          <p:cNvSpPr txBox="1"/>
          <p:nvPr/>
        </p:nvSpPr>
        <p:spPr>
          <a:xfrm>
            <a:off x="21699" y="5091243"/>
            <a:ext cx="306237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200" dirty="0" err="1"/>
              <a:t>Superhuman</a:t>
            </a:r>
            <a:r>
              <a:rPr lang="hu-HU" sz="1200" dirty="0"/>
              <a:t> performance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hu-HU" sz="1200" dirty="0"/>
              <a:t>in sensing – </a:t>
            </a:r>
            <a:r>
              <a:rPr lang="hu-HU" sz="1200" dirty="0" err="1"/>
              <a:t>see</a:t>
            </a:r>
            <a:r>
              <a:rPr lang="hu-HU" sz="1200" dirty="0"/>
              <a:t> </a:t>
            </a:r>
            <a:r>
              <a:rPr lang="hu-HU" sz="1200" dirty="0" err="1"/>
              <a:t>the</a:t>
            </a:r>
            <a:r>
              <a:rPr lang="hu-HU" sz="1200" dirty="0"/>
              <a:t> </a:t>
            </a:r>
            <a:r>
              <a:rPr lang="hu-HU" sz="1200" dirty="0" err="1"/>
              <a:t>example</a:t>
            </a:r>
            <a:r>
              <a:rPr lang="hu-HU" sz="1200" dirty="0"/>
              <a:t> </a:t>
            </a:r>
            <a:r>
              <a:rPr lang="hu-HU" sz="1200" dirty="0" err="1"/>
              <a:t>above</a:t>
            </a:r>
            <a:endParaRPr lang="hu-HU" sz="1200" dirty="0"/>
          </a:p>
          <a:p>
            <a:r>
              <a:rPr lang="hu-HU" sz="1200" dirty="0"/>
              <a:t>– and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hu-HU" sz="1200" dirty="0"/>
              <a:t>in </a:t>
            </a:r>
            <a:r>
              <a:rPr lang="hu-HU" sz="1200" dirty="0" err="1"/>
              <a:t>table</a:t>
            </a:r>
            <a:r>
              <a:rPr lang="hu-HU" sz="1200" dirty="0"/>
              <a:t> </a:t>
            </a:r>
            <a:r>
              <a:rPr lang="hu-HU" sz="1200" dirty="0" err="1"/>
              <a:t>games</a:t>
            </a:r>
            <a:r>
              <a:rPr lang="hu-HU" sz="1200" dirty="0"/>
              <a:t> (</a:t>
            </a:r>
            <a:r>
              <a:rPr lang="hu-HU" sz="1200" dirty="0" err="1"/>
              <a:t>not</a:t>
            </a:r>
            <a:r>
              <a:rPr lang="hu-HU" sz="1200" dirty="0"/>
              <a:t> </a:t>
            </a:r>
            <a:r>
              <a:rPr lang="hu-HU" sz="1200" dirty="0" err="1"/>
              <a:t>shown</a:t>
            </a:r>
            <a:r>
              <a:rPr lang="hu-HU" sz="1200" dirty="0"/>
              <a:t>)</a:t>
            </a:r>
          </a:p>
        </p:txBody>
      </p:sp>
      <p:pic>
        <p:nvPicPr>
          <p:cNvPr id="13" name="Kép 3">
            <a:extLst>
              <a:ext uri="{FF2B5EF4-FFF2-40B4-BE49-F238E27FC236}">
                <a16:creationId xmlns:a16="http://schemas.microsoft.com/office/drawing/2014/main" id="{7BD185F1-AC47-4CB7-BCA8-A5441AFA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364" y="667091"/>
            <a:ext cx="5600110" cy="5887167"/>
          </a:xfrm>
          <a:prstGeom prst="rect">
            <a:avLst/>
          </a:prstGeom>
        </p:spPr>
      </p:pic>
      <p:sp>
        <p:nvSpPr>
          <p:cNvPr id="14" name="Téglalap 8">
            <a:extLst>
              <a:ext uri="{FF2B5EF4-FFF2-40B4-BE49-F238E27FC236}">
                <a16:creationId xmlns:a16="http://schemas.microsoft.com/office/drawing/2014/main" id="{7FA75796-BEDA-45FB-B4A6-1861199EE99A}"/>
              </a:ext>
            </a:extLst>
          </p:cNvPr>
          <p:cNvSpPr/>
          <p:nvPr/>
        </p:nvSpPr>
        <p:spPr>
          <a:xfrm>
            <a:off x="5324180" y="525475"/>
            <a:ext cx="1804635" cy="60360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50" b="1" dirty="0" err="1"/>
              <a:t>What</a:t>
            </a:r>
            <a:r>
              <a:rPr lang="hu-HU" sz="4050" b="1" dirty="0"/>
              <a:t> is </a:t>
            </a:r>
            <a:r>
              <a:rPr lang="hu-HU" sz="4050" b="1" dirty="0" err="1"/>
              <a:t>the</a:t>
            </a:r>
            <a:r>
              <a:rPr lang="hu-HU" sz="4050" b="1" dirty="0"/>
              <a:t> DNN </a:t>
            </a:r>
            <a:r>
              <a:rPr lang="hu-HU" sz="4050" b="1" dirty="0" err="1"/>
              <a:t>to</a:t>
            </a:r>
            <a:r>
              <a:rPr lang="hu-HU" sz="4050" b="1" dirty="0"/>
              <a:t> </a:t>
            </a:r>
            <a:r>
              <a:rPr lang="hu-HU" sz="4050" b="1" dirty="0" err="1"/>
              <a:t>say</a:t>
            </a:r>
            <a:r>
              <a:rPr lang="hu-HU" sz="4050" b="1" dirty="0"/>
              <a:t>?</a:t>
            </a:r>
            <a:endParaRPr lang="en-US" sz="4050" b="1" dirty="0"/>
          </a:p>
        </p:txBody>
      </p:sp>
      <p:sp>
        <p:nvSpPr>
          <p:cNvPr id="15" name="Téglalap 9">
            <a:extLst>
              <a:ext uri="{FF2B5EF4-FFF2-40B4-BE49-F238E27FC236}">
                <a16:creationId xmlns:a16="http://schemas.microsoft.com/office/drawing/2014/main" id="{532E0DB6-0C2F-4DE5-B097-B88304564DC0}"/>
              </a:ext>
            </a:extLst>
          </p:cNvPr>
          <p:cNvSpPr/>
          <p:nvPr/>
        </p:nvSpPr>
        <p:spPr>
          <a:xfrm>
            <a:off x="5314042" y="525474"/>
            <a:ext cx="1935767" cy="60360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b="1" dirty="0"/>
          </a:p>
        </p:txBody>
      </p:sp>
      <p:sp>
        <p:nvSpPr>
          <p:cNvPr id="16" name="Téglalap 4">
            <a:extLst>
              <a:ext uri="{FF2B5EF4-FFF2-40B4-BE49-F238E27FC236}">
                <a16:creationId xmlns:a16="http://schemas.microsoft.com/office/drawing/2014/main" id="{DCA988C1-5CC7-4720-9807-1737CE13FCD0}"/>
              </a:ext>
            </a:extLst>
          </p:cNvPr>
          <p:cNvSpPr/>
          <p:nvPr/>
        </p:nvSpPr>
        <p:spPr>
          <a:xfrm>
            <a:off x="3388413" y="518211"/>
            <a:ext cx="1935767" cy="60360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50" b="1" dirty="0" err="1"/>
              <a:t>What</a:t>
            </a:r>
            <a:r>
              <a:rPr lang="hu-HU" sz="4050" b="1" dirty="0"/>
              <a:t> </a:t>
            </a:r>
            <a:r>
              <a:rPr lang="hu-HU" sz="4050" b="1" dirty="0" err="1"/>
              <a:t>are</a:t>
            </a:r>
            <a:r>
              <a:rPr lang="hu-HU" sz="4050" b="1" dirty="0"/>
              <a:t> </a:t>
            </a:r>
            <a:r>
              <a:rPr lang="hu-HU" sz="4050" b="1" dirty="0" err="1"/>
              <a:t>these</a:t>
            </a:r>
            <a:r>
              <a:rPr lang="hu-HU" sz="4050" b="1" dirty="0"/>
              <a:t>?</a:t>
            </a:r>
            <a:endParaRPr lang="en-US" sz="4050" b="1" dirty="0"/>
          </a:p>
        </p:txBody>
      </p:sp>
      <p:sp>
        <p:nvSpPr>
          <p:cNvPr id="17" name="Téglalap 6">
            <a:extLst>
              <a:ext uri="{FF2B5EF4-FFF2-40B4-BE49-F238E27FC236}">
                <a16:creationId xmlns:a16="http://schemas.microsoft.com/office/drawing/2014/main" id="{A115CDD8-933F-4ADD-8E1E-5BC6C4E3A261}"/>
              </a:ext>
            </a:extLst>
          </p:cNvPr>
          <p:cNvSpPr/>
          <p:nvPr/>
        </p:nvSpPr>
        <p:spPr>
          <a:xfrm>
            <a:off x="7135197" y="525474"/>
            <a:ext cx="1935767" cy="60360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50" b="1" dirty="0" err="1"/>
              <a:t>Are</a:t>
            </a:r>
            <a:r>
              <a:rPr lang="hu-HU" sz="4050" b="1" dirty="0"/>
              <a:t> </a:t>
            </a:r>
            <a:r>
              <a:rPr lang="hu-HU" sz="4050" b="1" dirty="0" err="1"/>
              <a:t>these</a:t>
            </a:r>
            <a:r>
              <a:rPr lang="hu-HU" sz="4050" b="1" dirty="0"/>
              <a:t> </a:t>
            </a:r>
            <a:r>
              <a:rPr lang="hu-HU" sz="4050" b="1" dirty="0" err="1"/>
              <a:t>the</a:t>
            </a:r>
            <a:r>
              <a:rPr lang="hu-HU" sz="4050" b="1" dirty="0"/>
              <a:t> </a:t>
            </a:r>
            <a:r>
              <a:rPr lang="hu-HU" sz="4050" b="1" dirty="0" err="1"/>
              <a:t>ones</a:t>
            </a:r>
            <a:r>
              <a:rPr lang="hu-HU" sz="4050" b="1" dirty="0"/>
              <a:t>?</a:t>
            </a:r>
            <a:endParaRPr lang="en-US" sz="4050" b="1" dirty="0"/>
          </a:p>
        </p:txBody>
      </p:sp>
      <p:sp>
        <p:nvSpPr>
          <p:cNvPr id="18" name="Téglalap 7">
            <a:extLst>
              <a:ext uri="{FF2B5EF4-FFF2-40B4-BE49-F238E27FC236}">
                <a16:creationId xmlns:a16="http://schemas.microsoft.com/office/drawing/2014/main" id="{04165550-3F15-42F2-88C4-87A6248A7956}"/>
              </a:ext>
            </a:extLst>
          </p:cNvPr>
          <p:cNvSpPr/>
          <p:nvPr/>
        </p:nvSpPr>
        <p:spPr>
          <a:xfrm>
            <a:off x="7141089" y="525473"/>
            <a:ext cx="1935767" cy="60360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5697F5A-A015-4196-9013-51D0916C28C4}"/>
              </a:ext>
            </a:extLst>
          </p:cNvPr>
          <p:cNvSpPr txBox="1">
            <a:spLocks/>
          </p:cNvSpPr>
          <p:nvPr/>
        </p:nvSpPr>
        <p:spPr>
          <a:xfrm>
            <a:off x="362744" y="900803"/>
            <a:ext cx="5983356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700" dirty="0"/>
              <a:t>AI is </a:t>
            </a:r>
            <a:br>
              <a:rPr lang="hu-HU" sz="2700" dirty="0"/>
            </a:br>
            <a:r>
              <a:rPr lang="hu-HU" sz="2700" dirty="0"/>
              <a:t>„</a:t>
            </a:r>
            <a:r>
              <a:rPr lang="hu-HU" sz="2700" dirty="0" err="1"/>
              <a:t>Superhuman</a:t>
            </a:r>
            <a:r>
              <a:rPr lang="hu-HU" sz="27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03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15E1-B614-4B2C-9A4F-A7635566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2" descr="Image result for deep learning can be fooled ostrich">
            <a:extLst>
              <a:ext uri="{FF2B5EF4-FFF2-40B4-BE49-F238E27FC236}">
                <a16:creationId xmlns:a16="http://schemas.microsoft.com/office/drawing/2014/main" id="{CBC1AA46-6657-4E19-8575-D39B3BE3F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" b="2862"/>
          <a:stretch/>
        </p:blipFill>
        <p:spPr bwMode="auto">
          <a:xfrm>
            <a:off x="1351741" y="2439922"/>
            <a:ext cx="4286326" cy="31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deep learning can be fooled ostrich">
            <a:extLst>
              <a:ext uri="{FF2B5EF4-FFF2-40B4-BE49-F238E27FC236}">
                <a16:creationId xmlns:a16="http://schemas.microsoft.com/office/drawing/2014/main" id="{A05106E6-E524-4B54-B637-4AE75BF0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0" y="2455817"/>
            <a:ext cx="8536900" cy="323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2109A0-1A96-4D70-AB49-D1DAC5994BB5}"/>
              </a:ext>
            </a:extLst>
          </p:cNvPr>
          <p:cNvSpPr txBox="1">
            <a:spLocks/>
          </p:cNvSpPr>
          <p:nvPr/>
        </p:nvSpPr>
        <p:spPr>
          <a:xfrm>
            <a:off x="362744" y="900803"/>
            <a:ext cx="5983356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700" dirty="0"/>
              <a:t>AI IS</a:t>
            </a:r>
            <a:br>
              <a:rPr lang="hu-HU" sz="2700" dirty="0"/>
            </a:br>
            <a:r>
              <a:rPr lang="hu-HU" sz="2700" dirty="0"/>
              <a:t>„</a:t>
            </a:r>
            <a:r>
              <a:rPr lang="hu-HU" sz="2700" dirty="0" err="1"/>
              <a:t>SuBhuman</a:t>
            </a:r>
            <a:r>
              <a:rPr lang="hu-HU" sz="27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446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Cover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14270</TotalTime>
  <Words>1798</Words>
  <Application>Microsoft Office PowerPoint</Application>
  <PresentationFormat>Diavetítés a képernyőre (4:3 oldalarány)</PresentationFormat>
  <Paragraphs>323</Paragraphs>
  <Slides>41</Slides>
  <Notes>3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1" baseType="lpstr">
      <vt:lpstr>Arial</vt:lpstr>
      <vt:lpstr>Calibri</vt:lpstr>
      <vt:lpstr>Century Gothic</vt:lpstr>
      <vt:lpstr>Times New Roman</vt:lpstr>
      <vt:lpstr>Titillium</vt:lpstr>
      <vt:lpstr>Titillium Lt</vt:lpstr>
      <vt:lpstr>Vodafone Rg</vt:lpstr>
      <vt:lpstr>Wingdings</vt:lpstr>
      <vt:lpstr>Wingdings 3</vt:lpstr>
      <vt:lpstr>White Cover</vt:lpstr>
      <vt:lpstr>Lecture 1 Introduction to Machine Learning Fall Semester 2020-2021  Introduction</vt:lpstr>
      <vt:lpstr>PowerPoint-bemutató</vt:lpstr>
      <vt:lpstr>PowerPoint-bemutató</vt:lpstr>
      <vt:lpstr>PowerPoint-bemutató</vt:lpstr>
      <vt:lpstr>PowerPoint-bemutató</vt:lpstr>
      <vt:lpstr>We turn to the Introduction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Let us see AI tasks in the real world</vt:lpstr>
      <vt:lpstr>PowerPoint-bemutató</vt:lpstr>
      <vt:lpstr>PowerPoint-bemutató</vt:lpstr>
      <vt:lpstr>PowerPoint-bemutató</vt:lpstr>
      <vt:lpstr>PowerPoint-bemutató</vt:lpstr>
      <vt:lpstr>PowerPoint-bemutató</vt:lpstr>
      <vt:lpstr>In order to understand the problem, let us go back to the example of the horse </vt:lpstr>
      <vt:lpstr>PowerPoint-bemutató</vt:lpstr>
      <vt:lpstr>PowerPoint-bemutató</vt:lpstr>
      <vt:lpstr>  </vt:lpstr>
      <vt:lpstr>The changing world The environment of AI </vt:lpstr>
      <vt:lpstr>The world is changing very quickly. It is (not only) due to AI</vt:lpstr>
      <vt:lpstr>The world is changing very quickly. It is (not only) due to AI</vt:lpstr>
      <vt:lpstr>The world is changing very quickly. It is (not only) due to AI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Is this course for you?</vt:lpstr>
      <vt:lpstr>PowerPoint-bemutató</vt:lpstr>
      <vt:lpstr>PowerPoint-bemutató</vt:lpstr>
      <vt:lpstr>Mathematical Tour on Linear Algebra and related homeworks and Questions about „what we have learned”  TASKS for the 1st week</vt:lpstr>
      <vt:lpstr>Submit your answers according to the instructions in section „assignments” in CANVAS  </vt:lpstr>
      <vt:lpstr>PowerPoint-bemutató</vt:lpstr>
      <vt:lpstr>PowerPoint-bemutató</vt:lpstr>
    </vt:vector>
  </TitlesOfParts>
  <Company>Ecorys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András Lőrincz</dc:creator>
  <cp:lastModifiedBy>Petrosz</cp:lastModifiedBy>
  <cp:revision>713</cp:revision>
  <dcterms:created xsi:type="dcterms:W3CDTF">2014-10-20T08:54:53Z</dcterms:created>
  <dcterms:modified xsi:type="dcterms:W3CDTF">2020-10-18T14:57:26Z</dcterms:modified>
</cp:coreProperties>
</file>